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4"/>
    <p:sldMasterId id="2147483674" r:id="rId5"/>
    <p:sldMasterId id="2147483705" r:id="rId6"/>
  </p:sldMasterIdLst>
  <p:notesMasterIdLst>
    <p:notesMasterId r:id="rId55"/>
  </p:notesMasterIdLst>
  <p:handoutMasterIdLst>
    <p:handoutMasterId r:id="rId56"/>
  </p:handoutMasterIdLst>
  <p:sldIdLst>
    <p:sldId id="496" r:id="rId7"/>
    <p:sldId id="497" r:id="rId8"/>
    <p:sldId id="498" r:id="rId9"/>
    <p:sldId id="499" r:id="rId10"/>
    <p:sldId id="500" r:id="rId11"/>
    <p:sldId id="501" r:id="rId12"/>
    <p:sldId id="502" r:id="rId13"/>
    <p:sldId id="455" r:id="rId14"/>
    <p:sldId id="439" r:id="rId15"/>
    <p:sldId id="429" r:id="rId16"/>
    <p:sldId id="437" r:id="rId17"/>
    <p:sldId id="431" r:id="rId18"/>
    <p:sldId id="432" r:id="rId19"/>
    <p:sldId id="433" r:id="rId20"/>
    <p:sldId id="435" r:id="rId21"/>
    <p:sldId id="436" r:id="rId22"/>
    <p:sldId id="438" r:id="rId23"/>
    <p:sldId id="272" r:id="rId24"/>
    <p:sldId id="273" r:id="rId25"/>
    <p:sldId id="281" r:id="rId26"/>
    <p:sldId id="451" r:id="rId27"/>
    <p:sldId id="270" r:id="rId28"/>
    <p:sldId id="274" r:id="rId29"/>
    <p:sldId id="271" r:id="rId30"/>
    <p:sldId id="277" r:id="rId31"/>
    <p:sldId id="282" r:id="rId32"/>
    <p:sldId id="283" r:id="rId33"/>
    <p:sldId id="284" r:id="rId34"/>
    <p:sldId id="285" r:id="rId35"/>
    <p:sldId id="275" r:id="rId36"/>
    <p:sldId id="278" r:id="rId37"/>
    <p:sldId id="280" r:id="rId38"/>
    <p:sldId id="268" r:id="rId39"/>
    <p:sldId id="258" r:id="rId40"/>
    <p:sldId id="456" r:id="rId41"/>
    <p:sldId id="279" r:id="rId42"/>
    <p:sldId id="269" r:id="rId43"/>
    <p:sldId id="286" r:id="rId44"/>
    <p:sldId id="289" r:id="rId45"/>
    <p:sldId id="290" r:id="rId46"/>
    <p:sldId id="288" r:id="rId47"/>
    <p:sldId id="444" r:id="rId48"/>
    <p:sldId id="452" r:id="rId49"/>
    <p:sldId id="454" r:id="rId50"/>
    <p:sldId id="4520" r:id="rId51"/>
    <p:sldId id="4522" r:id="rId52"/>
    <p:sldId id="505" r:id="rId53"/>
    <p:sldId id="504" r:id="rId54"/>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5A6879-34D6-AAD0-120F-2369AD334195}" name="Weitz,Jay" initials="W" userId="S::weitzj@oclc.org::e097708d-102b-4622-ac31-dae0f43bc815" providerId="AD"/>
  <p188:author id="{5D8377A8-25C1-8868-E2EA-393F81C748A5}" name="James,Kate" initials="J" userId="S::jamesk@oclc.org::48abacc8-0a18-4fdb-8602-747bde7904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4C6561-21CA-4DD4-A1A3-EA78F2252BF4}" v="38" dt="2023-06-06T13:17:40.6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28" y="120"/>
      </p:cViewPr>
      <p:guideLst>
        <p:guide orient="horz" pos="1808"/>
        <p:guide pos="55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EA7726C-ACAE-124E-B040-09E55DEF4DA0}" type="datetimeFigureOut">
              <a:rPr lang="en-US" smtClean="0"/>
              <a:t>6/16/2023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972"/>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1344" y="1"/>
            <a:ext cx="3037840" cy="466972"/>
          </a:xfrm>
          <a:prstGeom prst="rect">
            <a:avLst/>
          </a:prstGeom>
        </p:spPr>
        <p:txBody>
          <a:bodyPr vert="horz" lIns="93177" tIns="46589" rIns="93177" bIns="46589" rtlCol="0"/>
          <a:lstStyle>
            <a:lvl1pPr algn="r">
              <a:defRPr sz="1200"/>
            </a:lvl1pPr>
          </a:lstStyle>
          <a:p>
            <a:fld id="{21EC710D-C409-4CA8-8D86-303825B51F8F}" type="datetimeFigureOut">
              <a:rPr lang="en-US" smtClean="0"/>
              <a:t>6/16/2023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5"/>
            <a:ext cx="5608320" cy="366045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430"/>
            <a:ext cx="3037840" cy="466971"/>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1344" y="8829430"/>
            <a:ext cx="3037840" cy="466971"/>
          </a:xfrm>
          <a:prstGeom prst="rect">
            <a:avLst/>
          </a:prstGeom>
        </p:spPr>
        <p:txBody>
          <a:bodyPr vert="horz" lIns="93177" tIns="46589" rIns="93177" bIns="46589" rtlCol="0" anchor="b"/>
          <a:lstStyle>
            <a:lvl1pPr algn="r">
              <a:defRPr sz="1200"/>
            </a:lvl1pPr>
          </a:lstStyle>
          <a:p>
            <a:fld id="{73C87582-B499-4426-BFF1-289A69053CF9}" type="slidenum">
              <a:rPr lang="en-US" smtClean="0"/>
              <a:t>‹#›</a:t>
            </a:fld>
            <a:endParaRPr lang="en-US"/>
          </a:p>
        </p:txBody>
      </p:sp>
    </p:spTree>
    <p:extLst>
      <p:ext uri="{BB962C8B-B14F-4D97-AF65-F5344CB8AC3E}">
        <p14:creationId xmlns:p14="http://schemas.microsoft.com/office/powerpoint/2010/main" val="1181308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mailto:askqc@oclc.or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protect-us.mimecast.com/s/9RokCrkpNmt1Y9E8tQwHDK?domain=fiafnet.org" TargetMode="External"/><Relationship Id="rId3" Type="http://schemas.openxmlformats.org/officeDocument/2006/relationships/hyperlink" Target="https://protect-us.mimecast.com/s/pLR5CpYn6kuvWDmnS2egrN?domain=artistfiles.arlisna.org/" TargetMode="External"/><Relationship Id="rId7" Type="http://schemas.openxmlformats.org/officeDocument/2006/relationships/hyperlink" Target="https://protect-us.mimecast.com/s/BC5vCqxoXlsz3WZ8uqmRYW?domain=bsc.rbms.info/"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rbms.info/dcrm/dcrmmss/" TargetMode="External"/><Relationship Id="rId5" Type="http://schemas.openxmlformats.org/officeDocument/2006/relationships/hyperlink" Target="http://rbms.info/dcrm/dcrmg/" TargetMode="External"/><Relationship Id="rId10" Type="http://schemas.openxmlformats.org/officeDocument/2006/relationships/hyperlink" Target="https://protect-us.mimecast.com/s/UBT_Cwpx8KFAmpKGilcuV3?domain=fotobservatorio.mx" TargetMode="External"/><Relationship Id="rId4" Type="http://schemas.openxmlformats.org/officeDocument/2006/relationships/hyperlink" Target="http://rbms.info/dcrm/dcrmc/" TargetMode="External"/><Relationship Id="rId9" Type="http://schemas.openxmlformats.org/officeDocument/2006/relationships/hyperlink" Target="https://protect-us.mimecast.com/s/pKuWCv2w78I25Xx7UwvACn?domain=pravilnik.kam.hr"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Today We Will Cover</a:t>
            </a:r>
          </a:p>
          <a:p>
            <a:endParaRPr lang="en-US">
              <a:ea typeface="Calibri"/>
              <a:cs typeface="Calibri"/>
            </a:endParaRPr>
          </a:p>
          <a:p>
            <a:r>
              <a:rPr lang="en-US">
                <a:ea typeface="Calibri"/>
                <a:cs typeface="Calibri"/>
              </a:rPr>
              <a:t>Thank you, Cynthia.</a:t>
            </a:r>
          </a:p>
          <a:p>
            <a:endParaRPr lang="en-US">
              <a:ea typeface="Calibri"/>
              <a:cs typeface="Calibri"/>
            </a:endParaRPr>
          </a:p>
          <a:p>
            <a:r>
              <a:rPr lang="en-US">
                <a:ea typeface="Calibri"/>
                <a:cs typeface="Calibri"/>
              </a:rPr>
              <a:t>We'll begin with a brief review of the whole idea of "cataloging defensively," a history of the development of Duplicate Detection and Resolution, and a bit about what we mean when we talk about "rare materials."  Then Kate will go into some detail about options for transcriptions, differentiating various kinds of editions and impressions, the importance of note fields, and such elements as a book's format, signatures, and field 510 references to published descriptions.</a:t>
            </a:r>
          </a:p>
        </p:txBody>
      </p:sp>
      <p:sp>
        <p:nvSpPr>
          <p:cNvPr id="4" name="Slide Number Placeholder 3"/>
          <p:cNvSpPr>
            <a:spLocks noGrp="1"/>
          </p:cNvSpPr>
          <p:nvPr>
            <p:ph type="sldNum" sz="quarter" idx="5"/>
          </p:nvPr>
        </p:nvSpPr>
        <p:spPr/>
        <p:txBody>
          <a:bodyPr/>
          <a:lstStyle/>
          <a:p>
            <a:fld id="{73C87582-B499-4426-BFF1-289A69053CF9}" type="slidenum">
              <a:rPr lang="en-US" smtClean="0"/>
              <a:t>8</a:t>
            </a:fld>
            <a:endParaRPr lang="en-US"/>
          </a:p>
        </p:txBody>
      </p:sp>
    </p:spTree>
    <p:extLst>
      <p:ext uri="{BB962C8B-B14F-4D97-AF65-F5344CB8AC3E}">
        <p14:creationId xmlns:p14="http://schemas.microsoft.com/office/powerpoint/2010/main" val="4294717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Scope of “Rare Materials”</a:t>
            </a:r>
          </a:p>
          <a:p>
            <a:endParaRPr lang="en-US"/>
          </a:p>
          <a:p>
            <a:r>
              <a:rPr lang="en-US"/>
              <a:t>For rare and archival materials, remember to include in field 040 subfield $e the code of the descriptive convention (or conventions) that you have cataloged under.  Including one of the 32 rare or archival codes will ensure that DDR ignores that record.  This includes any resource that may not be literally “rare” but that your institution has chosen to catalog under one of those descriptive conventions in order to distinguish it from similar resources.  Although that tradition goes back for generations, the introduction of </a:t>
            </a:r>
            <a:r>
              <a:rPr lang="en-US" i="1"/>
              <a:t>Descriptive Cataloging of Rare Materials (RDA Edition) </a:t>
            </a:r>
            <a:r>
              <a:rPr lang="en-US" i="0"/>
              <a:t>(</a:t>
            </a:r>
            <a:r>
              <a:rPr lang="en-US"/>
              <a:t>DCRMR </a:t>
            </a:r>
            <a:r>
              <a:rPr lang="en-US" b="0"/>
              <a:t>i.01.11) states it quite nicely:  </a:t>
            </a:r>
            <a:r>
              <a:rPr lang="en-US"/>
              <a:t>“The term ‘rare materials’ is used to refer to any special materials that repositories have chosen to distinguish from general materials by the ways in which they house, preserve, or collect them. Rarity in the narrow sense of ‘scarcity’ may or may not be a feature of these materials.”  This can include such things as limited editions, annotated copies of larger printings, special collections in your institution that highlight aspects of a publication that may not be brought out under what we might call “ordinary” cataloging.  Of course, there is no requirement that one of the descriptive conventions for rare materials must be used to catalog these resources.  If you choose not to catalog such materials under one of the rare descriptive conventions, it is even more important that the general advice of the “Cataloging Defensively” series is taken into consideration.</a:t>
            </a:r>
          </a:p>
        </p:txBody>
      </p:sp>
      <p:sp>
        <p:nvSpPr>
          <p:cNvPr id="4" name="Slide Number Placeholder 3"/>
          <p:cNvSpPr>
            <a:spLocks noGrp="1"/>
          </p:cNvSpPr>
          <p:nvPr>
            <p:ph type="sldNum" sz="quarter" idx="5"/>
          </p:nvPr>
        </p:nvSpPr>
        <p:spPr/>
        <p:txBody>
          <a:bodyPr/>
          <a:lstStyle/>
          <a:p>
            <a:fld id="{73C87582-B499-4426-BFF1-289A69053CF9}" type="slidenum">
              <a:rPr lang="en-US" smtClean="0"/>
              <a:t>17</a:t>
            </a:fld>
            <a:endParaRPr lang="en-US"/>
          </a:p>
        </p:txBody>
      </p:sp>
    </p:spTree>
    <p:extLst>
      <p:ext uri="{BB962C8B-B14F-4D97-AF65-F5344CB8AC3E}">
        <p14:creationId xmlns:p14="http://schemas.microsoft.com/office/powerpoint/2010/main" val="1412428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Information about DCRM Manuals</a:t>
            </a:r>
          </a:p>
          <a:p>
            <a:endParaRPr lang="en-US"/>
          </a:p>
          <a:p>
            <a:r>
              <a:rPr lang="en-US"/>
              <a:t>Here is some information about the various DCRM manuals.  The latest DCRM is “DCRM RDA Edition.” </a:t>
            </a:r>
            <a:r>
              <a:rPr lang="en-US" b="0" i="0">
                <a:solidFill>
                  <a:srgbClr val="666666"/>
                </a:solidFill>
                <a:effectLst/>
                <a:latin typeface="Helvetica Neue"/>
              </a:rPr>
              <a:t>The manual was approved by the RBMS Executive Committee and officially published on February 2, 2022. Note that is described as a “minimum viable product containing book instructions only.” The format-specific DCRMs were written to align with AACR2 but are also used with RDA.  </a:t>
            </a:r>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18</a:t>
            </a:fld>
            <a:endParaRPr lang="en-US"/>
          </a:p>
        </p:txBody>
      </p:sp>
    </p:spTree>
    <p:extLst>
      <p:ext uri="{BB962C8B-B14F-4D97-AF65-F5344CB8AC3E}">
        <p14:creationId xmlns:p14="http://schemas.microsoft.com/office/powerpoint/2010/main" val="1787129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Manuals for Rare Materials</a:t>
            </a:r>
          </a:p>
          <a:p>
            <a:endParaRPr lang="en-US"/>
          </a:p>
          <a:p>
            <a:r>
              <a:rPr lang="en-US"/>
              <a:t>These are other manuals often used for certain types of rare materials.</a:t>
            </a:r>
          </a:p>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19</a:t>
            </a:fld>
            <a:endParaRPr lang="en-US"/>
          </a:p>
        </p:txBody>
      </p:sp>
    </p:spTree>
    <p:extLst>
      <p:ext uri="{BB962C8B-B14F-4D97-AF65-F5344CB8AC3E}">
        <p14:creationId xmlns:p14="http://schemas.microsoft.com/office/powerpoint/2010/main" val="3555724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of a modern publication cataloged with DCRMB. Johanna Drucker is a well-known book artist.  The cataloger may have chosen to use DCRMB because of the detailed information about illustrations, citation in field 510 of the </a:t>
            </a:r>
            <a:r>
              <a:rPr lang="en-US" i="1"/>
              <a:t>Chronology of books from 1970 to 1994</a:t>
            </a:r>
            <a:r>
              <a:rPr lang="en-US" i="0"/>
              <a:t> and the access points for Rebus Press and the Press Collection, which is copy-specific.</a:t>
            </a:r>
          </a:p>
          <a:p>
            <a:endParaRPr lang="en-US" i="0"/>
          </a:p>
          <a:p>
            <a:r>
              <a:rPr lang="en-US" i="0"/>
              <a:t>If your library owned a copy of this book and you wanted to catalog it using RDA, you would not input a new record. You could upgrade the record to RDA, adding “$e </a:t>
            </a:r>
            <a:r>
              <a:rPr lang="en-US" i="0" err="1"/>
              <a:t>rda</a:t>
            </a:r>
            <a:r>
              <a:rPr lang="en-US" i="0"/>
              <a:t>” to the 040 field after the subfield $e </a:t>
            </a:r>
            <a:r>
              <a:rPr lang="en-US" i="0" err="1"/>
              <a:t>dcrmb</a:t>
            </a:r>
            <a:r>
              <a:rPr lang="en-US" i="0"/>
              <a:t>. If you were to have a copy of the record in your local catalog, you might wish to delete the copy specific 710 in your local catalog record. It should not be removed from the WorldCat record.</a:t>
            </a:r>
            <a:endParaRPr lang="en-US" i="1"/>
          </a:p>
        </p:txBody>
      </p:sp>
      <p:sp>
        <p:nvSpPr>
          <p:cNvPr id="4" name="Slide Number Placeholder 3"/>
          <p:cNvSpPr>
            <a:spLocks noGrp="1"/>
          </p:cNvSpPr>
          <p:nvPr>
            <p:ph type="sldNum" sz="quarter" idx="5"/>
          </p:nvPr>
        </p:nvSpPr>
        <p:spPr/>
        <p:txBody>
          <a:bodyPr/>
          <a:lstStyle/>
          <a:p>
            <a:fld id="{73C87582-B499-4426-BFF1-289A69053CF9}" type="slidenum">
              <a:rPr lang="en-US" smtClean="0"/>
              <a:t>20</a:t>
            </a:fld>
            <a:endParaRPr lang="en-US"/>
          </a:p>
        </p:txBody>
      </p:sp>
    </p:spTree>
    <p:extLst>
      <p:ext uri="{BB962C8B-B14F-4D97-AF65-F5344CB8AC3E}">
        <p14:creationId xmlns:p14="http://schemas.microsoft.com/office/powerpoint/2010/main" val="890716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Online/Manuscript and Online (Printed)</a:t>
            </a:r>
          </a:p>
          <a:p>
            <a:pPr defTabSz="931774">
              <a:defRPr/>
            </a:pPr>
            <a:endParaRPr lang="en-US"/>
          </a:p>
          <a:p>
            <a:pPr defTabSz="931774">
              <a:defRPr/>
            </a:pPr>
            <a:r>
              <a:rPr lang="en-US"/>
              <a:t>In this case, we have records for two online resources, both cataloged using DCRM for Music, RDA, and the provider-neutral guidelines. On the left is the online version of the manuscript musical score.  On the right is the online version of the printed musical score.</a:t>
            </a:r>
          </a:p>
          <a:p>
            <a:pPr defTabSz="931774">
              <a:defRPr/>
            </a:pPr>
            <a:endParaRPr lang="en-US"/>
          </a:p>
          <a:p>
            <a:pPr defTabSz="931774">
              <a:defRPr/>
            </a:pPr>
            <a:endParaRPr lang="en-US"/>
          </a:p>
          <a:p>
            <a:r>
              <a:rPr lang="en-US"/>
              <a:t>956677925  </a:t>
            </a:r>
            <a:r>
              <a:rPr lang="en-US" err="1"/>
              <a:t>dcrmm</a:t>
            </a:r>
            <a:r>
              <a:rPr lang="en-US"/>
              <a:t> manuscript score, online 110 pages</a:t>
            </a:r>
          </a:p>
          <a:p>
            <a:pPr defTabSz="931774">
              <a:defRPr/>
            </a:pPr>
            <a:r>
              <a:rPr lang="en-US"/>
              <a:t>1028740766  </a:t>
            </a:r>
            <a:r>
              <a:rPr lang="en-US" err="1"/>
              <a:t>dcrmm</a:t>
            </a:r>
            <a:r>
              <a:rPr lang="en-US"/>
              <a:t> published score, online 110 pages</a:t>
            </a:r>
          </a:p>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21</a:t>
            </a:fld>
            <a:endParaRPr lang="en-US"/>
          </a:p>
        </p:txBody>
      </p:sp>
    </p:spTree>
    <p:extLst>
      <p:ext uri="{BB962C8B-B14F-4D97-AF65-F5344CB8AC3E}">
        <p14:creationId xmlns:p14="http://schemas.microsoft.com/office/powerpoint/2010/main" val="3434091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22</a:t>
            </a:fld>
            <a:endParaRPr lang="en-US"/>
          </a:p>
        </p:txBody>
      </p:sp>
    </p:spTree>
    <p:extLst>
      <p:ext uri="{BB962C8B-B14F-4D97-AF65-F5344CB8AC3E}">
        <p14:creationId xmlns:p14="http://schemas.microsoft.com/office/powerpoint/2010/main" val="1889231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Transcription is not an issue specific to rare materials, but it is very important when considering whether a new record should be created for a rare resource.</a:t>
            </a:r>
          </a:p>
          <a:p>
            <a:endParaRPr lang="en-US"/>
          </a:p>
          <a:p>
            <a:r>
              <a:rPr lang="en-US"/>
              <a:t>Differences in capitalization, punctuation, and letterforms may indicate a different manifestation or just a difference in choice of cataloging instructions. Even knowing which cataloging standards were applied does not clarify the issue because the same instruction in the same standard often has an alternative saying to do the opposite.  I have provided two examples from DCRMR and RDA on the next slide.</a:t>
            </a:r>
          </a:p>
          <a:p>
            <a:endParaRPr lang="en-US"/>
          </a:p>
          <a:p>
            <a:r>
              <a:rPr lang="en-US"/>
              <a:t>All of these are valid transcriptions of the same title from a 1561 book by Lorenzo Valla (1407-1457) depending on which cataloging instructions are applied.</a:t>
            </a:r>
          </a:p>
          <a:p>
            <a:endParaRPr lang="en-US"/>
          </a:p>
          <a:p>
            <a:r>
              <a:rPr lang="en-US"/>
              <a:t>The DCRM manuals have instructions about transcribing ligatures (æ) and </a:t>
            </a:r>
            <a:r>
              <a:rPr lang="en-US" err="1"/>
              <a:t>i</a:t>
            </a:r>
            <a:r>
              <a:rPr lang="en-US"/>
              <a:t>/j and u/v. RDA has no special instructions about early letterforms, but LC-PCC PS for 1.4, Pre-Modern Forms of Letters covers </a:t>
            </a:r>
            <a:r>
              <a:rPr lang="en-US" err="1"/>
              <a:t>i</a:t>
            </a:r>
            <a:r>
              <a:rPr lang="en-US"/>
              <a:t>/j and u/v. The differences with the letters </a:t>
            </a:r>
            <a:r>
              <a:rPr lang="en-US" err="1"/>
              <a:t>i</a:t>
            </a:r>
            <a:r>
              <a:rPr lang="en-US"/>
              <a:t>/j  and u/v are in part related to the evolution of the Latin language and in part related to printing conventions of the time period. The dashes were a printing convention used to split words and could be transcribed or omitted depending on cataloging instructions.</a:t>
            </a:r>
          </a:p>
          <a:p>
            <a:endParaRPr lang="en-US"/>
          </a:p>
          <a:p>
            <a:r>
              <a:rPr lang="en-US"/>
              <a:t>For example record in DCRM publication see https://www.loc.gov/cds/desktop/documents/DCRMBex/DCRMBex_12_ex12.pdf</a:t>
            </a:r>
          </a:p>
        </p:txBody>
      </p:sp>
      <p:sp>
        <p:nvSpPr>
          <p:cNvPr id="4" name="Slide Number Placeholder 3"/>
          <p:cNvSpPr>
            <a:spLocks noGrp="1"/>
          </p:cNvSpPr>
          <p:nvPr>
            <p:ph type="sldNum" sz="quarter" idx="5"/>
          </p:nvPr>
        </p:nvSpPr>
        <p:spPr/>
        <p:txBody>
          <a:bodyPr/>
          <a:lstStyle/>
          <a:p>
            <a:fld id="{73C87582-B499-4426-BFF1-289A69053CF9}" type="slidenum">
              <a:rPr lang="en-US" smtClean="0"/>
              <a:t>23</a:t>
            </a:fld>
            <a:endParaRPr lang="en-US"/>
          </a:p>
        </p:txBody>
      </p:sp>
    </p:spTree>
    <p:extLst>
      <p:ext uri="{BB962C8B-B14F-4D97-AF65-F5344CB8AC3E}">
        <p14:creationId xmlns:p14="http://schemas.microsoft.com/office/powerpoint/2010/main" val="1564437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24</a:t>
            </a:fld>
            <a:endParaRPr lang="en-US"/>
          </a:p>
        </p:txBody>
      </p:sp>
    </p:spTree>
    <p:extLst>
      <p:ext uri="{BB962C8B-B14F-4D97-AF65-F5344CB8AC3E}">
        <p14:creationId xmlns:p14="http://schemas.microsoft.com/office/powerpoint/2010/main" val="1459740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Providing 246 fields for these variations in transcription is helpful to the user.</a:t>
            </a:r>
          </a:p>
        </p:txBody>
      </p:sp>
      <p:sp>
        <p:nvSpPr>
          <p:cNvPr id="4" name="Slide Number Placeholder 3"/>
          <p:cNvSpPr>
            <a:spLocks noGrp="1"/>
          </p:cNvSpPr>
          <p:nvPr>
            <p:ph type="sldNum" sz="quarter" idx="5"/>
          </p:nvPr>
        </p:nvSpPr>
        <p:spPr/>
        <p:txBody>
          <a:bodyPr/>
          <a:lstStyle/>
          <a:p>
            <a:fld id="{73C87582-B499-4426-BFF1-289A69053CF9}" type="slidenum">
              <a:rPr lang="en-US" smtClean="0"/>
              <a:t>25</a:t>
            </a:fld>
            <a:endParaRPr lang="en-US"/>
          </a:p>
        </p:txBody>
      </p:sp>
    </p:spTree>
    <p:extLst>
      <p:ext uri="{BB962C8B-B14F-4D97-AF65-F5344CB8AC3E}">
        <p14:creationId xmlns:p14="http://schemas.microsoft.com/office/powerpoint/2010/main" val="2043733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26</a:t>
            </a:fld>
            <a:endParaRPr lang="en-US"/>
          </a:p>
        </p:txBody>
      </p:sp>
    </p:spTree>
    <p:extLst>
      <p:ext uri="{BB962C8B-B14F-4D97-AF65-F5344CB8AC3E}">
        <p14:creationId xmlns:p14="http://schemas.microsoft.com/office/powerpoint/2010/main" val="1154083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9</a:t>
            </a:fld>
            <a:endParaRPr lang="en-US"/>
          </a:p>
        </p:txBody>
      </p:sp>
    </p:spTree>
    <p:extLst>
      <p:ext uri="{BB962C8B-B14F-4D97-AF65-F5344CB8AC3E}">
        <p14:creationId xmlns:p14="http://schemas.microsoft.com/office/powerpoint/2010/main" val="3257383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27</a:t>
            </a:fld>
            <a:endParaRPr lang="en-US"/>
          </a:p>
        </p:txBody>
      </p:sp>
    </p:spTree>
    <p:extLst>
      <p:ext uri="{BB962C8B-B14F-4D97-AF65-F5344CB8AC3E}">
        <p14:creationId xmlns:p14="http://schemas.microsoft.com/office/powerpoint/2010/main" val="1062094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Trial proof: impression made before work on a printing plate or block is completed to check progress of the image (basically a draft)</a:t>
            </a:r>
          </a:p>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28</a:t>
            </a:fld>
            <a:endParaRPr lang="en-US"/>
          </a:p>
        </p:txBody>
      </p:sp>
    </p:spTree>
    <p:extLst>
      <p:ext uri="{BB962C8B-B14F-4D97-AF65-F5344CB8AC3E}">
        <p14:creationId xmlns:p14="http://schemas.microsoft.com/office/powerpoint/2010/main" val="429206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29</a:t>
            </a:fld>
            <a:endParaRPr lang="en-US"/>
          </a:p>
        </p:txBody>
      </p:sp>
    </p:spTree>
    <p:extLst>
      <p:ext uri="{BB962C8B-B14F-4D97-AF65-F5344CB8AC3E}">
        <p14:creationId xmlns:p14="http://schemas.microsoft.com/office/powerpoint/2010/main" val="1323788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examples of different manifestations of the same Shubert score “Die Forelle” using the element Note on Edition Statement. “Deutsch 550” refers to a number entry in a thematic catalog of Schubert’s compositions.</a:t>
            </a:r>
          </a:p>
        </p:txBody>
      </p:sp>
      <p:sp>
        <p:nvSpPr>
          <p:cNvPr id="4" name="Slide Number Placeholder 3"/>
          <p:cNvSpPr>
            <a:spLocks noGrp="1"/>
          </p:cNvSpPr>
          <p:nvPr>
            <p:ph type="sldNum" sz="quarter" idx="5"/>
          </p:nvPr>
        </p:nvSpPr>
        <p:spPr/>
        <p:txBody>
          <a:bodyPr/>
          <a:lstStyle/>
          <a:p>
            <a:fld id="{73C87582-B499-4426-BFF1-289A69053CF9}" type="slidenum">
              <a:rPr lang="en-US" smtClean="0"/>
              <a:t>30</a:t>
            </a:fld>
            <a:endParaRPr lang="en-US"/>
          </a:p>
        </p:txBody>
      </p:sp>
    </p:spTree>
    <p:extLst>
      <p:ext uri="{BB962C8B-B14F-4D97-AF65-F5344CB8AC3E}">
        <p14:creationId xmlns:p14="http://schemas.microsoft.com/office/powerpoint/2010/main" val="2214003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31</a:t>
            </a:fld>
            <a:endParaRPr lang="en-US"/>
          </a:p>
        </p:txBody>
      </p:sp>
    </p:spTree>
    <p:extLst>
      <p:ext uri="{BB962C8B-B14F-4D97-AF65-F5344CB8AC3E}">
        <p14:creationId xmlns:p14="http://schemas.microsoft.com/office/powerpoint/2010/main" val="4108513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32</a:t>
            </a:fld>
            <a:endParaRPr lang="en-US"/>
          </a:p>
        </p:txBody>
      </p:sp>
    </p:spTree>
    <p:extLst>
      <p:ext uri="{BB962C8B-B14F-4D97-AF65-F5344CB8AC3E}">
        <p14:creationId xmlns:p14="http://schemas.microsoft.com/office/powerpoint/2010/main" val="2844377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33</a:t>
            </a:fld>
            <a:endParaRPr lang="en-US"/>
          </a:p>
        </p:txBody>
      </p:sp>
    </p:spTree>
    <p:extLst>
      <p:ext uri="{BB962C8B-B14F-4D97-AF65-F5344CB8AC3E}">
        <p14:creationId xmlns:p14="http://schemas.microsoft.com/office/powerpoint/2010/main" val="4020211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34</a:t>
            </a:fld>
            <a:endParaRPr lang="en-US"/>
          </a:p>
        </p:txBody>
      </p:sp>
    </p:spTree>
    <p:extLst>
      <p:ext uri="{BB962C8B-B14F-4D97-AF65-F5344CB8AC3E}">
        <p14:creationId xmlns:p14="http://schemas.microsoft.com/office/powerpoint/2010/main" val="3712819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This element can be recorded in field 300, field 340, or both. Subfield $m (Book format) was added to field 340 (Physical medium) in 2011. </a:t>
            </a:r>
          </a:p>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35</a:t>
            </a:fld>
            <a:endParaRPr lang="en-US"/>
          </a:p>
        </p:txBody>
      </p:sp>
    </p:spTree>
    <p:extLst>
      <p:ext uri="{BB962C8B-B14F-4D97-AF65-F5344CB8AC3E}">
        <p14:creationId xmlns:p14="http://schemas.microsoft.com/office/powerpoint/2010/main" val="3099204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36</a:t>
            </a:fld>
            <a:endParaRPr lang="en-US"/>
          </a:p>
        </p:txBody>
      </p:sp>
    </p:spTree>
    <p:extLst>
      <p:ext uri="{BB962C8B-B14F-4D97-AF65-F5344CB8AC3E}">
        <p14:creationId xmlns:p14="http://schemas.microsoft.com/office/powerpoint/2010/main" val="923610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OCLC’s “Cataloging Defensively” Page</a:t>
            </a:r>
          </a:p>
          <a:p>
            <a:endParaRPr lang="en-US"/>
          </a:p>
          <a:p>
            <a:r>
              <a:rPr lang="en-US"/>
              <a:t>When I first conceived the idea of “Cataloging Defensively” around 2010, we were wrapping up the five-year development and testing of the new Duplicate Detection and Resolution (DDR) software (about which, more in a few moments).  We knew how much more powerful and exacting the new DDR would be, leading me to think about how much more important than ever it was to make sure that bibliographic records were as complete and accurate as possible so that the new DDR would behave correctly.  After those years of concentrating on the careful cleaning up of duplicates, I flipped my perspective to try to help catalogers defend legitimately distinct records that might be mistaken for duplicates if they were not well-cataloged.</a:t>
            </a:r>
          </a:p>
          <a:p>
            <a:endParaRPr lang="en-US"/>
          </a:p>
          <a:p>
            <a:pPr defTabSz="931774">
              <a:defRPr/>
            </a:pPr>
            <a:r>
              <a:rPr lang="en-US"/>
              <a:t>The entire OCLC “Cataloging Defensively” series is available on the “Cataloging Defensively” page of the OCLC website (https://help.oclc.org/WorldCat/Cataloging_documentation/Reference/Cataloging_defensively).  The first presentation from 2010 was a general overview of “Cataloging Defensively.” We began producing these Virtual </a:t>
            </a:r>
            <a:r>
              <a:rPr lang="en-US" err="1"/>
              <a:t>AskQC</a:t>
            </a:r>
            <a:r>
              <a:rPr lang="en-US"/>
              <a:t> Office Hours in 2018 and have since created more than fifty all together.  The second VAOH session from February 2018 was devoted to "Cataloging Defensively with Edition Statements“  (https://help.oclc.org/WorldCat/Metadata_Quality/AskQC/Previous_AskQC_office_hours/100_2018_AskQC_office_hours), which is the most recent in the series, concentrated specifically on the use of edition statements.  In between 2010 and 2018 were individual presentations devoted to maps, scores, sound recordings, and video recordings.  Dealing with rare materials was the final one I had planned.</a:t>
            </a:r>
          </a:p>
          <a:p>
            <a:endParaRPr lang="en-US"/>
          </a:p>
          <a:p>
            <a:r>
              <a:rPr lang="en-US"/>
              <a:t>Please understand that the “Cataloging Defensively” presentations are not intended to serve as cataloging workshops, per se, but are designed to give some background to how OCLC’s Duplicate Detection and Resolution (DDR) software deals with bibliographic records, both generally and for specific bibliographic formats.  The presentations have been intended to help catalogers use MARC 21 and the instructions in both RDA and AACR2 to the best advantage in making sure that DDR performs appropriately when encountering a record that is legitimately unique according to the descriptive conventions.</a:t>
            </a:r>
          </a:p>
        </p:txBody>
      </p:sp>
      <p:sp>
        <p:nvSpPr>
          <p:cNvPr id="4" name="Slide Number Placeholder 3"/>
          <p:cNvSpPr>
            <a:spLocks noGrp="1"/>
          </p:cNvSpPr>
          <p:nvPr>
            <p:ph type="sldNum" sz="quarter" idx="10"/>
          </p:nvPr>
        </p:nvSpPr>
        <p:spPr/>
        <p:txBody>
          <a:bodyPr/>
          <a:lstStyle/>
          <a:p>
            <a:fld id="{427E463D-5436-4E13-AD38-F505E2896F0F}" type="slidenum">
              <a:rPr lang="en-US" smtClean="0"/>
              <a:t>10</a:t>
            </a:fld>
            <a:endParaRPr lang="en-US"/>
          </a:p>
        </p:txBody>
      </p:sp>
    </p:spTree>
    <p:extLst>
      <p:ext uri="{BB962C8B-B14F-4D97-AF65-F5344CB8AC3E}">
        <p14:creationId xmlns:p14="http://schemas.microsoft.com/office/powerpoint/2010/main" val="1308149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37</a:t>
            </a:fld>
            <a:endParaRPr lang="en-US"/>
          </a:p>
        </p:txBody>
      </p:sp>
    </p:spTree>
    <p:extLst>
      <p:ext uri="{BB962C8B-B14F-4D97-AF65-F5344CB8AC3E}">
        <p14:creationId xmlns:p14="http://schemas.microsoft.com/office/powerpoint/2010/main" val="1780008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38</a:t>
            </a:fld>
            <a:endParaRPr lang="en-US"/>
          </a:p>
        </p:txBody>
      </p:sp>
    </p:spTree>
    <p:extLst>
      <p:ext uri="{BB962C8B-B14F-4D97-AF65-F5344CB8AC3E}">
        <p14:creationId xmlns:p14="http://schemas.microsoft.com/office/powerpoint/2010/main" val="3194766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39</a:t>
            </a:fld>
            <a:endParaRPr lang="en-US"/>
          </a:p>
        </p:txBody>
      </p:sp>
    </p:spTree>
    <p:extLst>
      <p:ext uri="{BB962C8B-B14F-4D97-AF65-F5344CB8AC3E}">
        <p14:creationId xmlns:p14="http://schemas.microsoft.com/office/powerpoint/2010/main" val="1273768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40</a:t>
            </a:fld>
            <a:endParaRPr lang="en-US"/>
          </a:p>
        </p:txBody>
      </p:sp>
    </p:spTree>
    <p:extLst>
      <p:ext uri="{BB962C8B-B14F-4D97-AF65-F5344CB8AC3E}">
        <p14:creationId xmlns:p14="http://schemas.microsoft.com/office/powerpoint/2010/main" val="1078390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ESTC=English Short Title Catalogue</a:t>
            </a:r>
          </a:p>
          <a:p>
            <a:endParaRPr lang="en-US">
              <a:latin typeface="Arial" panose="020B0604020202020204" pitchFamily="34" charset="0"/>
              <a:cs typeface="Arial" panose="020B0604020202020204" pitchFamily="34" charset="0"/>
            </a:endParaRPr>
          </a:p>
          <a:p>
            <a:pPr defTabSz="931774">
              <a:defRPr/>
            </a:pPr>
            <a:r>
              <a:rPr lang="en-US">
                <a:latin typeface="Arial" panose="020B0604020202020204" pitchFamily="34" charset="0"/>
                <a:cs typeface="Arial" panose="020B0604020202020204" pitchFamily="34" charset="0"/>
              </a:rPr>
              <a:t>Wing refers to “Short-title catalogue of books printed in England, Scotland, Ireland, Wales, and British America, and of English books printed in other countries, 1641-1700” by Donald Wing</a:t>
            </a:r>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41</a:t>
            </a:fld>
            <a:endParaRPr lang="en-US"/>
          </a:p>
        </p:txBody>
      </p:sp>
    </p:spTree>
    <p:extLst>
      <p:ext uri="{BB962C8B-B14F-4D97-AF65-F5344CB8AC3E}">
        <p14:creationId xmlns:p14="http://schemas.microsoft.com/office/powerpoint/2010/main" val="4038287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42</a:t>
            </a:fld>
            <a:endParaRPr lang="en-US"/>
          </a:p>
        </p:txBody>
      </p:sp>
    </p:spTree>
    <p:extLst>
      <p:ext uri="{BB962C8B-B14F-4D97-AF65-F5344CB8AC3E}">
        <p14:creationId xmlns:p14="http://schemas.microsoft.com/office/powerpoint/2010/main" val="428168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Cataloging Rare Materials Defensively:  Conclusion</a:t>
            </a:r>
          </a:p>
          <a:p>
            <a:endParaRPr lang="en-US" sz="1000"/>
          </a:p>
          <a:p>
            <a:r>
              <a:rPr lang="en-US" sz="1000"/>
              <a:t>The contents of this presentation barely scratch the surface of what Duplicate Detection and Resolution tries to do.  We have concentrated on a few ways in which you as a cataloger might be able to assist DDR in correctly differentiating between legitimately separate bibliographic records specifically for rare materials.  We have merely touched upon many of the other “defensive cataloging” measures that can be applied more generally to many sorts of bibliographic materials.  We have concentrated chiefly on how DDR tries to </a:t>
            </a:r>
            <a:r>
              <a:rPr lang="en-US" sz="1000" i="1"/>
              <a:t>differentiate</a:t>
            </a:r>
            <a:r>
              <a:rPr lang="en-US" sz="1000"/>
              <a:t> records and provided you with information about elements you might use to help users recognize the differences among similar manifestations, thereby helping your fellow catalogers know whether an existing record matches the manifestation they are cataloging.</a:t>
            </a:r>
            <a:endParaRPr lang="en-US" sz="1000">
              <a:ea typeface="Calibri"/>
              <a:cs typeface="Calibri"/>
            </a:endParaRPr>
          </a:p>
          <a:p>
            <a:endParaRPr lang="en-US" sz="1000"/>
          </a:p>
          <a:p>
            <a:r>
              <a:rPr lang="en-US" sz="1000"/>
              <a:t>We hope this presentation helps you think about how you catalog rare materials in the cooperative environment of </a:t>
            </a:r>
            <a:r>
              <a:rPr lang="en-US" sz="1000" err="1"/>
              <a:t>WorldCat</a:t>
            </a:r>
            <a:r>
              <a:rPr lang="en-US" sz="1000"/>
              <a:t>.</a:t>
            </a:r>
            <a:endParaRPr lang="en-US" sz="1000">
              <a:ea typeface="Calibri"/>
              <a:cs typeface="Calibri"/>
            </a:endParaRPr>
          </a:p>
          <a:p>
            <a:endParaRPr lang="en-US" sz="1000"/>
          </a:p>
          <a:p>
            <a:r>
              <a:rPr lang="en-US" sz="1000"/>
              <a:t>If you believe a record has been incorrectly merged with another, please email us. We can usually restore the records to their pre-merged state.</a:t>
            </a:r>
            <a:endParaRPr lang="en-US" sz="1000">
              <a:ea typeface="Calibri"/>
              <a:cs typeface="Calibri"/>
            </a:endParaRPr>
          </a:p>
          <a:p>
            <a:endParaRPr lang="en-US" sz="1000"/>
          </a:p>
        </p:txBody>
      </p:sp>
      <p:sp>
        <p:nvSpPr>
          <p:cNvPr id="4" name="Slide Number Placeholder 3"/>
          <p:cNvSpPr>
            <a:spLocks noGrp="1"/>
          </p:cNvSpPr>
          <p:nvPr>
            <p:ph type="sldNum" sz="quarter" idx="10"/>
          </p:nvPr>
        </p:nvSpPr>
        <p:spPr/>
        <p:txBody>
          <a:bodyPr/>
          <a:lstStyle/>
          <a:p>
            <a:fld id="{427E463D-5436-4E13-AD38-F505E2896F0F}" type="slidenum">
              <a:rPr lang="en-US" smtClean="0"/>
              <a:t>43</a:t>
            </a:fld>
            <a:endParaRPr lang="en-US"/>
          </a:p>
        </p:txBody>
      </p:sp>
    </p:spTree>
    <p:extLst>
      <p:ext uri="{BB962C8B-B14F-4D97-AF65-F5344CB8AC3E}">
        <p14:creationId xmlns:p14="http://schemas.microsoft.com/office/powerpoint/2010/main" val="4896526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Questions</a:t>
            </a:r>
          </a:p>
          <a:p>
            <a:endParaRPr lang="en-US"/>
          </a:p>
          <a:p>
            <a:r>
              <a:rPr lang="en-US"/>
              <a:t>Thank you for your kind attention.</a:t>
            </a:r>
          </a:p>
          <a:p>
            <a:endParaRPr lang="en-US"/>
          </a:p>
          <a:p>
            <a:r>
              <a:rPr lang="en-US"/>
              <a:t>Outside of the context of this presentation, questions about “When to Input a New Record,” DDR, and other WorldCat quality issues may always be addressed to </a:t>
            </a:r>
            <a:r>
              <a:rPr lang="en-US">
                <a:hlinkClick r:id="rId3"/>
              </a:rPr>
              <a:t>askqc@oclc.org</a:t>
            </a:r>
            <a:r>
              <a:rPr lang="en-US"/>
              <a:t>.</a:t>
            </a:r>
          </a:p>
          <a:p>
            <a:endParaRPr lang="en-US"/>
          </a:p>
          <a:p>
            <a:r>
              <a:rPr lang="en-US"/>
              <a:t>On the screen, you see that </a:t>
            </a:r>
            <a:r>
              <a:rPr lang="en-US" err="1"/>
              <a:t>AskQC</a:t>
            </a:r>
            <a:r>
              <a:rPr lang="en-US"/>
              <a:t> address as well as the URLs for OCLC’s “When to Input a New Record,” the ALCTS document “Differences Between, Changes Within,” and OCLC’s “Cataloging Defensively” page.</a:t>
            </a:r>
          </a:p>
          <a:p>
            <a:endParaRPr lang="en-US"/>
          </a:p>
          <a:p>
            <a:r>
              <a:rPr lang="en-US"/>
              <a:t>Now it’s time for your questions.</a:t>
            </a:r>
          </a:p>
          <a:p>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44</a:t>
            </a:fld>
            <a:endParaRPr lang="en-US"/>
          </a:p>
        </p:txBody>
      </p:sp>
    </p:spTree>
    <p:extLst>
      <p:ext uri="{BB962C8B-B14F-4D97-AF65-F5344CB8AC3E}">
        <p14:creationId xmlns:p14="http://schemas.microsoft.com/office/powerpoint/2010/main" val="3115836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76" lvl="1"/>
            <a:r>
              <a:rPr lang="en-US">
                <a:solidFill>
                  <a:srgbClr val="000000"/>
                </a:solidFill>
                <a:latin typeface="Calibri" panose="020F0502020204030204" pitchFamily="34" charset="0"/>
              </a:rPr>
              <a:t>We are publishing research findings from the Building a National Finding Aid Network project</a:t>
            </a:r>
          </a:p>
          <a:p>
            <a:pPr marL="757055" lvl="1" indent="-291179">
              <a:buFont typeface="Arial" panose="020B0604020202020204" pitchFamily="34" charset="0"/>
              <a:buChar char="•"/>
            </a:pPr>
            <a:r>
              <a:rPr lang="en-US" b="1">
                <a:solidFill>
                  <a:srgbClr val="000000"/>
                </a:solidFill>
                <a:latin typeface="Calibri" panose="020F0502020204030204" pitchFamily="34" charset="0"/>
              </a:rPr>
              <a:t>IMLS National Leadership Grant project</a:t>
            </a:r>
            <a:r>
              <a:rPr lang="en-US">
                <a:solidFill>
                  <a:srgbClr val="000000"/>
                </a:solidFill>
                <a:latin typeface="Calibri" panose="020F0502020204030204" pitchFamily="34" charset="0"/>
              </a:rPr>
              <a:t>  </a:t>
            </a:r>
          </a:p>
          <a:p>
            <a:pPr marL="757055" lvl="1" indent="-291179">
              <a:buFont typeface="Arial" panose="020B0604020202020204" pitchFamily="34" charset="0"/>
              <a:buChar char="•"/>
            </a:pPr>
            <a:r>
              <a:rPr lang="en-US" b="1">
                <a:solidFill>
                  <a:srgbClr val="000000"/>
                </a:solidFill>
                <a:latin typeface="Calibri" panose="020F0502020204030204" pitchFamily="34" charset="0"/>
              </a:rPr>
              <a:t>Project Goal: </a:t>
            </a:r>
            <a:r>
              <a:rPr lang="en-US">
                <a:solidFill>
                  <a:srgbClr val="000000"/>
                </a:solidFill>
                <a:latin typeface="Calibri" panose="020F0502020204030204" pitchFamily="34" charset="0"/>
              </a:rPr>
              <a:t>Lay the foundation for a US finding aid network that serves as the central search point for all archival collections </a:t>
            </a:r>
          </a:p>
          <a:p>
            <a:pPr marL="757055" lvl="1" indent="-291179">
              <a:buFont typeface="Arial" panose="020B0604020202020204" pitchFamily="34" charset="0"/>
              <a:buChar char="•"/>
            </a:pPr>
            <a:r>
              <a:rPr lang="en-US" b="1">
                <a:solidFill>
                  <a:srgbClr val="000000"/>
                </a:solidFill>
                <a:latin typeface="Calibri" panose="020F0502020204030204" pitchFamily="34" charset="0"/>
              </a:rPr>
              <a:t>Partners:</a:t>
            </a:r>
            <a:r>
              <a:rPr lang="en-US">
                <a:solidFill>
                  <a:srgbClr val="000000"/>
                </a:solidFill>
                <a:latin typeface="Calibri" panose="020F0502020204030204" pitchFamily="34" charset="0"/>
              </a:rPr>
              <a:t> California Digital Library (lead), with partners at OCLC, the University of Virginia Library, Shift Collective, and Chain Bridge Group. The project also partnered with </a:t>
            </a:r>
            <a:r>
              <a:rPr lang="en-US" sz="1800">
                <a:solidFill>
                  <a:srgbClr val="000000"/>
                </a:solidFill>
                <a:latin typeface="Calibri" panose="020F0502020204030204" pitchFamily="34" charset="0"/>
              </a:rPr>
              <a:t>statewide/regional finding aid aggregators and LYRASIS (</a:t>
            </a:r>
            <a:r>
              <a:rPr lang="en-US" sz="1800" err="1">
                <a:solidFill>
                  <a:srgbClr val="000000"/>
                </a:solidFill>
                <a:latin typeface="Calibri" panose="020F0502020204030204" pitchFamily="34" charset="0"/>
              </a:rPr>
              <a:t>ArchivesSpace</a:t>
            </a:r>
            <a:r>
              <a:rPr lang="en-US" sz="1800">
                <a:solidFill>
                  <a:srgbClr val="000000"/>
                </a:solidFill>
                <a:latin typeface="Calibri" panose="020F0502020204030204" pitchFamily="34" charset="0"/>
              </a:rPr>
              <a:t>) as a technical consulting partner. </a:t>
            </a:r>
            <a:r>
              <a:rPr lang="en-US" sz="1800">
                <a:solidFill>
                  <a:srgbClr val="212121"/>
                </a:solidFill>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a:solidFill>
                  <a:srgbClr val="212121"/>
                </a:solidFill>
                <a:latin typeface="Calibri" panose="020F0502020204030204" pitchFamily="34" charset="0"/>
              </a:rPr>
              <a:t>  </a:t>
            </a:r>
            <a:endParaRPr lang="en-US" b="0" i="0">
              <a:solidFill>
                <a:srgbClr val="000000"/>
              </a:solidFill>
              <a:effectLst/>
              <a:latin typeface="Segoe UI" panose="020B0502040204020203" pitchFamily="34" charset="0"/>
            </a:endParaRPr>
          </a:p>
          <a:p>
            <a:pPr marL="465876" lvl="1" defTabSz="931751">
              <a:defRPr/>
            </a:pPr>
            <a:r>
              <a:rPr lang="en-US" b="0" i="0">
                <a:solidFill>
                  <a:srgbClr val="000000"/>
                </a:solidFill>
                <a:effectLst/>
                <a:latin typeface="Times New Roman" panose="02020603050405020304" pitchFamily="18" charset="0"/>
              </a:rPr>
              <a:t> https://oc.lc/nafan-research </a:t>
            </a:r>
            <a:endParaRPr lang="en-US">
              <a:solidFill>
                <a:srgbClr val="000000"/>
              </a:solidFill>
              <a:latin typeface="Calibri" panose="020F0502020204030204" pitchFamily="34" charset="0"/>
            </a:endParaRPr>
          </a:p>
          <a:p>
            <a:pPr marL="465876" lvl="1"/>
            <a:endParaRPr lang="en-US">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E52A38A-18EA-A54A-A41C-2B70BA912126}" type="slidenum">
              <a:rPr lang="en-US" smtClean="0"/>
              <a:t>45</a:t>
            </a:fld>
            <a:endParaRPr lang="en-US"/>
          </a:p>
        </p:txBody>
      </p:sp>
    </p:spTree>
    <p:extLst>
      <p:ext uri="{BB962C8B-B14F-4D97-AF65-F5344CB8AC3E}">
        <p14:creationId xmlns:p14="http://schemas.microsoft.com/office/powerpoint/2010/main" val="884491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76" lvl="1"/>
            <a:endParaRPr lang="en-US" b="1"/>
          </a:p>
          <a:p>
            <a:pPr marL="465876" lvl="1"/>
            <a:r>
              <a:rPr lang="en-US" b="0" i="0">
                <a:solidFill>
                  <a:srgbClr val="000000"/>
                </a:solidFill>
                <a:effectLst/>
                <a:latin typeface="Times New Roman" panose="02020603050405020304" pitchFamily="18" charset="0"/>
              </a:rPr>
              <a:t> https://oc.lc/nafan-research </a:t>
            </a:r>
            <a:endParaRPr lang="en-US">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E52A38A-18EA-A54A-A41C-2B70BA912126}" type="slidenum">
              <a:rPr lang="en-US" smtClean="0"/>
              <a:t>46</a:t>
            </a:fld>
            <a:endParaRPr lang="en-US"/>
          </a:p>
        </p:txBody>
      </p:sp>
    </p:spTree>
    <p:extLst>
      <p:ext uri="{BB962C8B-B14F-4D97-AF65-F5344CB8AC3E}">
        <p14:creationId xmlns:p14="http://schemas.microsoft.com/office/powerpoint/2010/main" val="2425071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“Cataloging Defensively” Information</a:t>
            </a:r>
          </a:p>
          <a:p>
            <a:endParaRPr lang="en-US"/>
          </a:p>
          <a:p>
            <a:r>
              <a:rPr lang="en-US" sz="900"/>
              <a:t>OCLC’s “When to Input a New Record,” Chapter 4 of </a:t>
            </a:r>
            <a:r>
              <a:rPr lang="en-US" sz="900" i="1"/>
              <a:t>Bibliographic Formats and Standards</a:t>
            </a:r>
            <a:r>
              <a:rPr lang="en-US" sz="900"/>
              <a:t>, has long served to provide a common basis for decision-making in the cooperative creation of bibliographic records in WorldCat.  “When to Input …” has also been the public reflection of how OCLC's matching algorithms (including Duplicate Detection and Resolution (DDR) and automated loading of records) are intended to work.</a:t>
            </a:r>
          </a:p>
          <a:p>
            <a:endParaRPr lang="en-US" sz="900"/>
          </a:p>
          <a:p>
            <a:pPr marL="0" lvl="2" defTabSz="950596">
              <a:defRPr/>
            </a:pPr>
            <a:r>
              <a:rPr lang="en-US" sz="900"/>
              <a:t>In 2004, what was then the American Library Association’s Association for Library Collections and Technical Services (ALCTS) first published “Differences Between, Changes Within:  Guidelines on When to Create a New Record,” which supplemented the descriptive cataloging rules of AACR2. The document, revised in 2007, provides guidance to the cataloger who has found a WorldCat record that may be a near match to the item in hand about whether to use that record or to create a new one.  Although ALCTS has since become part of ALA’s Core Division, “Differences Between” remains available as a free PDF file on the ALA Web site.</a:t>
            </a:r>
          </a:p>
          <a:p>
            <a:r>
              <a:rPr lang="en-US" sz="900"/>
              <a:t> </a:t>
            </a:r>
          </a:p>
          <a:p>
            <a:r>
              <a:rPr lang="en-US" sz="900"/>
              <a:t>“Differences Between, Changes Within” is a valuable supplement to OCLC’s “When to Input,” but does not replace it for those who use WorldCat. On most major points, the two documents agree. There are, however, several areas in which OCLC, because of the unique cooperative nature of WorldCat, has chosen to differ. OCLC requests that users follow OCLC practice in these instances.  “When to Input” and “DBCW” cannot deal with every possible situation; likewise, this Webinar cannot consider every possible situation.</a:t>
            </a:r>
            <a:endParaRPr lang="en-US"/>
          </a:p>
        </p:txBody>
      </p:sp>
      <p:sp>
        <p:nvSpPr>
          <p:cNvPr id="4" name="Slide Number Placeholder 3"/>
          <p:cNvSpPr>
            <a:spLocks noGrp="1"/>
          </p:cNvSpPr>
          <p:nvPr>
            <p:ph type="sldNum" sz="quarter" idx="5"/>
          </p:nvPr>
        </p:nvSpPr>
        <p:spPr/>
        <p:txBody>
          <a:bodyPr/>
          <a:lstStyle/>
          <a:p>
            <a:fld id="{73C87582-B499-4426-BFF1-289A69053CF9}" type="slidenum">
              <a:rPr lang="en-US" smtClean="0"/>
              <a:t>11</a:t>
            </a:fld>
            <a:endParaRPr lang="en-US"/>
          </a:p>
        </p:txBody>
      </p:sp>
    </p:spTree>
    <p:extLst>
      <p:ext uri="{BB962C8B-B14F-4D97-AF65-F5344CB8AC3E}">
        <p14:creationId xmlns:p14="http://schemas.microsoft.com/office/powerpoint/2010/main" val="25069627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defRPr/>
            </a:pPr>
            <a:fld id="{F26CAC15-FAD9-4540-A67E-7396F4A9FCD8}" type="slidenum">
              <a:rPr lang="en-US">
                <a:solidFill>
                  <a:prstClr val="black"/>
                </a:solidFill>
                <a:latin typeface="Calibri" panose="020F0502020204030204"/>
              </a:rPr>
              <a:pPr defTabSz="465887">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2685190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a:t>Duplicate Detection and Resolution (DDR)</a:t>
            </a:r>
          </a:p>
          <a:p>
            <a:endParaRPr lang="en-US" sz="800"/>
          </a:p>
          <a:p>
            <a:r>
              <a:rPr lang="en-US" sz="800"/>
              <a:t>OCLC’s Duplicate Detection and Resolution (DDR) software originally ran sixteen times through WorldCat between 1991 and 2005, eliminating a total of nearly 1.6 million duplicate records in the Books format.</a:t>
            </a:r>
          </a:p>
          <a:p>
            <a:endParaRPr lang="en-US" sz="800"/>
          </a:p>
          <a:p>
            <a:r>
              <a:rPr lang="en-US" sz="800"/>
              <a:t>In 2005, we began a project to thoroughly revamp DDR for the Connexion platform, taking advantage of all of its new capabilities as well as other advances in technology.</a:t>
            </a:r>
          </a:p>
          <a:p>
            <a:endParaRPr lang="en-US" sz="800"/>
          </a:p>
          <a:p>
            <a:r>
              <a:rPr lang="en-US" sz="800"/>
              <a:t>After four years of development and testing, in May 2009 we began to process small test subsets of WorldCat, an eventual total of roughly 500,000 records.  During that phase we individually examined every single one of some 15,000 merges, fine-tuning our algorithms and retesting each time we found a merge that was incorrect. </a:t>
            </a:r>
          </a:p>
          <a:p>
            <a:endParaRPr lang="en-US" sz="800"/>
          </a:p>
          <a:p>
            <a:r>
              <a:rPr lang="en-US" sz="800"/>
              <a:t>In late January 2010, we began two parallel DDR processes, the first looking at each day’s new and updated records, the second “walking” the WorldCat database beginning with OCLC Record #1.  That first process continues daily and has merged over 18 million duplicates.  That second process completed on September 30, 2010 , going through over 166 million records and merging 5.1 million duplicates.   We have continued to  monitor the results and encourage all users to report incorrect merges to us.  We pull apart incorrect merges when possible and keep adjusting our algorithms to be as accurate as they can be.  Since 2009, DDR has eliminated more than 70.2 million duplicate records.</a:t>
            </a:r>
          </a:p>
          <a:p>
            <a:endParaRPr lang="en-US" sz="800"/>
          </a:p>
          <a:p>
            <a:r>
              <a:rPr lang="en-US" sz="800"/>
              <a:t>Since the full implementation of the new DDR, it has been more important than ever to create a bibliographic record that clearly distinguishes itself from similar records in cases where separate records are justified.  This presentation “Cataloging Rare Materials Defensively” attempts to instruct OCLC users about safeguarding justifiably unique bibliographic records for rare and archival materials that should not be merged.</a:t>
            </a:r>
          </a:p>
        </p:txBody>
      </p:sp>
      <p:sp>
        <p:nvSpPr>
          <p:cNvPr id="4" name="Slide Number Placeholder 3"/>
          <p:cNvSpPr>
            <a:spLocks noGrp="1"/>
          </p:cNvSpPr>
          <p:nvPr>
            <p:ph type="sldNum" sz="quarter" idx="10"/>
          </p:nvPr>
        </p:nvSpPr>
        <p:spPr/>
        <p:txBody>
          <a:bodyPr/>
          <a:lstStyle/>
          <a:p>
            <a:fld id="{427E463D-5436-4E13-AD38-F505E2896F0F}" type="slidenum">
              <a:rPr lang="en-US" smtClean="0"/>
              <a:t>12</a:t>
            </a:fld>
            <a:endParaRPr lang="en-US"/>
          </a:p>
        </p:txBody>
      </p:sp>
    </p:spTree>
    <p:extLst>
      <p:ext uri="{BB962C8B-B14F-4D97-AF65-F5344CB8AC3E}">
        <p14:creationId xmlns:p14="http://schemas.microsoft.com/office/powerpoint/2010/main" val="2717778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596">
              <a:defRPr/>
            </a:pPr>
            <a:r>
              <a:rPr lang="en-US" sz="900"/>
              <a:t>Records Exempt from DDR: General</a:t>
            </a:r>
          </a:p>
          <a:p>
            <a:pPr defTabSz="950596">
              <a:defRPr/>
            </a:pPr>
            <a:endParaRPr lang="en-US" sz="900"/>
          </a:p>
          <a:p>
            <a:pPr defTabSz="950596">
              <a:defRPr/>
            </a:pPr>
            <a:r>
              <a:rPr lang="en-US" sz="900"/>
              <a:t>From the very beginning of automated DDR back in 1991, records for resources with dates of publication/production earlier than 1801 had been set aside and not processed.</a:t>
            </a:r>
          </a:p>
          <a:p>
            <a:pPr defTabSz="950596">
              <a:defRPr/>
            </a:pPr>
            <a:endParaRPr lang="en-US" sz="900"/>
          </a:p>
          <a:p>
            <a:r>
              <a:rPr lang="en-US" sz="900"/>
              <a:t>In 2011, in consultation with the Rare Books and Manuscripts Section (RBMS) of the Bibliographic Standards Committee of ACRL, we exempted from DDR all records for original materials that were coded with any of four descriptive conventions in field 040 subfield $e:  </a:t>
            </a:r>
            <a:r>
              <a:rPr lang="en-US" sz="900" err="1"/>
              <a:t>bdrb</a:t>
            </a:r>
            <a:r>
              <a:rPr lang="en-US" sz="900"/>
              <a:t>, </a:t>
            </a:r>
            <a:r>
              <a:rPr lang="en-US" sz="900" err="1"/>
              <a:t>dcrb</a:t>
            </a:r>
            <a:r>
              <a:rPr lang="en-US" sz="900"/>
              <a:t>, </a:t>
            </a:r>
            <a:r>
              <a:rPr lang="en-US" sz="900" err="1"/>
              <a:t>dcrmb</a:t>
            </a:r>
            <a:r>
              <a:rPr lang="en-US" sz="900"/>
              <a:t>, </a:t>
            </a:r>
            <a:r>
              <a:rPr lang="en-US" sz="900" err="1"/>
              <a:t>dcrms</a:t>
            </a:r>
            <a:r>
              <a:rPr lang="en-US" sz="900"/>
              <a:t>.  In March 2016, we expanded that list of exempted rare and archival materials descriptive conventions to include twenty additional MARC </a:t>
            </a:r>
            <a:r>
              <a:rPr lang="en-US" sz="900" i="1"/>
              <a:t>Descriptive Convention Source Codes </a:t>
            </a:r>
            <a:r>
              <a:rPr lang="en-US" sz="900"/>
              <a:t>(http://www.loc.gov/standards/sourcelist/descriptive-conventions.html) in field 040 subfield $e, following further consultations with the larger rare and archival materials communities.  Another code announced by LC in September 2016 was added to that list, bringing the total to 25 codes.  In 2020, as the result of additional discussions with RBMS, a more historically informed demarcation date, up to and including 1829, was implemented.  In 2022, seven additional descriptive convention codes -- including “</a:t>
            </a:r>
            <a:r>
              <a:rPr lang="en-US" sz="900" err="1"/>
              <a:t>dcrmr</a:t>
            </a:r>
            <a:r>
              <a:rPr lang="en-US" sz="900"/>
              <a:t>” for the “RDA Edition” of “Descriptive Cataloging of Rare Materials” and the others highlighted in yellow -- were exempted from automated DDR processing, for a total of 32 codes.</a:t>
            </a:r>
          </a:p>
          <a:p>
            <a:endParaRPr lang="en-US" sz="900"/>
          </a:p>
          <a:p>
            <a:pPr marL="174708" indent="-174708" defTabSz="950596">
              <a:buFont typeface="Arial" panose="020B0604020202020204" pitchFamily="34" charset="0"/>
              <a:buChar char="•"/>
              <a:defRPr/>
            </a:pPr>
            <a:r>
              <a:rPr lang="en-US" sz="900" b="1" err="1"/>
              <a:t>amim</a:t>
            </a:r>
            <a:r>
              <a:rPr lang="en-US" sz="900"/>
              <a:t>:  Archival moving image materials (Washington: Library of Congress)</a:t>
            </a:r>
          </a:p>
          <a:p>
            <a:pPr marL="174708" indent="-174708" defTabSz="950596">
              <a:buFont typeface="Arial" panose="020B0604020202020204" pitchFamily="34" charset="0"/>
              <a:buChar char="•"/>
              <a:defRPr/>
            </a:pPr>
            <a:r>
              <a:rPr lang="en-US" sz="900" b="1" err="1"/>
              <a:t>amremm</a:t>
            </a:r>
            <a:r>
              <a:rPr lang="en-US" sz="900"/>
              <a:t>:  Pass, Gregory A.  Descriptive cataloging of ancient, medieval, Renaissance, and early-modern manuscripts (Chicago: Association of College &amp; Research Libraries)</a:t>
            </a:r>
          </a:p>
          <a:p>
            <a:pPr marL="174708" indent="-174708" defTabSz="950596">
              <a:buFont typeface="Arial" panose="020B0604020202020204" pitchFamily="34" charset="0"/>
              <a:buChar char="•"/>
              <a:defRPr/>
            </a:pPr>
            <a:r>
              <a:rPr lang="en-US" sz="900" b="1" err="1"/>
              <a:t>appm</a:t>
            </a:r>
            <a:r>
              <a:rPr lang="en-US" sz="900"/>
              <a:t>:  </a:t>
            </a:r>
            <a:r>
              <a:rPr lang="en-US" sz="900" err="1"/>
              <a:t>Hensen</a:t>
            </a:r>
            <a:r>
              <a:rPr lang="en-US" sz="900"/>
              <a:t>, Steven L. Archives, personal papers, and manuscripts (Washington: Library of Congress)</a:t>
            </a:r>
          </a:p>
          <a:p>
            <a:pPr marL="174708" indent="-174708" defTabSz="950596">
              <a:buFont typeface="Arial" panose="020B0604020202020204" pitchFamily="34" charset="0"/>
              <a:buChar char="•"/>
              <a:defRPr/>
            </a:pPr>
            <a:r>
              <a:rPr lang="en-US" sz="900" b="1" err="1"/>
              <a:t>bdrb</a:t>
            </a:r>
            <a:r>
              <a:rPr lang="en-US" sz="900"/>
              <a:t>:  Bibliographic description of rare books (Washington: Library of Congress, Cataloging Distribution Service)</a:t>
            </a:r>
          </a:p>
          <a:p>
            <a:pPr marL="174708" indent="-174708" defTabSz="950596">
              <a:buFont typeface="Arial" panose="020B0604020202020204" pitchFamily="34" charset="0"/>
              <a:buChar char="•"/>
              <a:defRPr/>
            </a:pPr>
            <a:r>
              <a:rPr lang="en-US" sz="900" b="1" err="1"/>
              <a:t>cco</a:t>
            </a:r>
            <a:r>
              <a:rPr lang="en-US" sz="900"/>
              <a:t>:  Cataloging cultural objects: a guide to describing cultural works and their images (Chicago: Visual Resources Association, American Library Association)</a:t>
            </a:r>
          </a:p>
          <a:p>
            <a:pPr marL="174708" indent="-174708" defTabSz="950596">
              <a:buFont typeface="Arial" panose="020B0604020202020204" pitchFamily="34" charset="0"/>
              <a:buChar char="•"/>
              <a:defRPr/>
            </a:pPr>
            <a:r>
              <a:rPr lang="en-US" sz="900" b="1" err="1"/>
              <a:t>cgcrb</a:t>
            </a:r>
            <a:r>
              <a:rPr lang="en-US" sz="900"/>
              <a:t>:  Cataloging guidelines for creating Chinese rare book records in machine-readable form = </a:t>
            </a:r>
            <a:r>
              <a:rPr lang="ja-JP" altLang="en-US" sz="900"/>
              <a:t>中文善本書機讀目錄編目規則 </a:t>
            </a:r>
            <a:r>
              <a:rPr lang="en-US" altLang="ja-JP" sz="900"/>
              <a:t>(</a:t>
            </a:r>
            <a:r>
              <a:rPr lang="en-US" sz="900"/>
              <a:t>Research Library Group)</a:t>
            </a:r>
          </a:p>
          <a:p>
            <a:pPr marL="174708" indent="-174708" defTabSz="950596">
              <a:buFont typeface="Arial" panose="020B0604020202020204" pitchFamily="34" charset="0"/>
              <a:buChar char="•"/>
              <a:defRPr/>
            </a:pPr>
            <a:r>
              <a:rPr lang="en-US" sz="900" b="1" err="1"/>
              <a:t>dacs</a:t>
            </a:r>
            <a:r>
              <a:rPr lang="en-US" sz="900"/>
              <a:t>: Describing archives: a content standard (Chicago: Society of American Archivists)</a:t>
            </a:r>
          </a:p>
          <a:p>
            <a:pPr marL="174708" indent="-174708" defTabSz="950596">
              <a:buFont typeface="Arial" panose="020B0604020202020204" pitchFamily="34" charset="0"/>
              <a:buChar char="•"/>
              <a:defRPr/>
            </a:pPr>
            <a:r>
              <a:rPr lang="en-US" sz="900" b="1" err="1">
                <a:latin typeface="Arial" panose="020B0604020202020204" pitchFamily="34" charset="0"/>
                <a:ea typeface="Times New Roman" panose="02020603050405020304" pitchFamily="18" charset="0"/>
              </a:rPr>
              <a:t>dcarlisnaaf</a:t>
            </a:r>
            <a:r>
              <a:rPr lang="en-US" sz="900" b="1">
                <a:latin typeface="Arial" panose="020B0604020202020204" pitchFamily="34" charset="0"/>
                <a:ea typeface="Times New Roman" panose="02020603050405020304" pitchFamily="18" charset="0"/>
              </a:rPr>
              <a:t> </a:t>
            </a:r>
            <a:r>
              <a:rPr lang="en-US" sz="900">
                <a:latin typeface="Arial" panose="020B0604020202020204" pitchFamily="34" charset="0"/>
                <a:ea typeface="Times New Roman" panose="02020603050405020304" pitchFamily="18" charset="0"/>
              </a:rPr>
              <a:t>-- </a:t>
            </a:r>
            <a:r>
              <a:rPr lang="en-US" sz="900" u="sng">
                <a:solidFill>
                  <a:srgbClr val="0563C1"/>
                </a:solidFill>
                <a:latin typeface="Arial" panose="020B0604020202020204" pitchFamily="34" charset="0"/>
                <a:ea typeface="Times New Roman" panose="02020603050405020304" pitchFamily="18" charset="0"/>
                <a:hlinkClick r:id="rId3"/>
              </a:rPr>
              <a:t>Best Practices for Cataloging Artist Files Using MARC</a:t>
            </a:r>
            <a:r>
              <a:rPr lang="en-US" sz="900">
                <a:latin typeface="Arial" panose="020B0604020202020204" pitchFamily="34" charset="0"/>
                <a:ea typeface="Times New Roman" panose="02020603050405020304" pitchFamily="18" charset="0"/>
              </a:rPr>
              <a:t> (ARLIS)</a:t>
            </a:r>
            <a:endParaRPr lang="en-US" sz="900">
              <a:latin typeface="Calibri" panose="020F0502020204030204" pitchFamily="34" charset="0"/>
              <a:ea typeface="Calibri" panose="020F0502020204030204" pitchFamily="34" charset="0"/>
            </a:endParaRPr>
          </a:p>
          <a:p>
            <a:pPr marL="174708" indent="-174708" defTabSz="950596">
              <a:buFont typeface="Arial" panose="020B0604020202020204" pitchFamily="34" charset="0"/>
              <a:buChar char="•"/>
              <a:defRPr/>
            </a:pPr>
            <a:r>
              <a:rPr lang="en-US" sz="900" b="1" err="1"/>
              <a:t>dcgpm</a:t>
            </a:r>
            <a:r>
              <a:rPr lang="en-US" sz="900"/>
              <a:t>:  Descriptive cataloging guidelines for pre-Meiji Japanese books (Subcommittee on Japanese Rare Books, Committee on Japanese Materials, Council on East Asian Libraries)</a:t>
            </a:r>
          </a:p>
          <a:p>
            <a:pPr marL="174708" indent="-174708" defTabSz="950596">
              <a:buFont typeface="Arial" panose="020B0604020202020204" pitchFamily="34" charset="0"/>
              <a:buChar char="•"/>
              <a:defRPr/>
            </a:pPr>
            <a:r>
              <a:rPr lang="en-US" sz="900" b="1" err="1"/>
              <a:t>dcrb</a:t>
            </a:r>
            <a:r>
              <a:rPr lang="en-US" sz="900"/>
              <a:t>:  Descriptive cataloging of rare books (Washington, DC: Cataloging Distribution Service, Library of Congress)</a:t>
            </a:r>
          </a:p>
          <a:p>
            <a:pPr marL="174708" indent="-174708" defTabSz="950596">
              <a:buFont typeface="Arial" panose="020B0604020202020204" pitchFamily="34" charset="0"/>
              <a:buChar char="•"/>
              <a:defRPr/>
            </a:pPr>
            <a:r>
              <a:rPr lang="en-US" sz="900" b="1" err="1"/>
              <a:t>dcrmb</a:t>
            </a:r>
            <a:r>
              <a:rPr lang="en-US" sz="900"/>
              <a:t>:  Descriptive cataloging of rare materials (Books) (Washington, DC: Cataloging Distribution Service, Library of Congress)</a:t>
            </a:r>
          </a:p>
          <a:p>
            <a:pPr marL="174708" indent="-174708" defTabSz="950596">
              <a:buFont typeface="Arial" panose="020B0604020202020204" pitchFamily="34" charset="0"/>
              <a:buChar char="•"/>
              <a:defRPr/>
            </a:pPr>
            <a:r>
              <a:rPr lang="en-US" sz="900" b="1" err="1"/>
              <a:t>dcrmc</a:t>
            </a:r>
            <a:r>
              <a:rPr lang="en-US" sz="900"/>
              <a:t>:  </a:t>
            </a:r>
            <a:r>
              <a:rPr lang="en-US" sz="900">
                <a:hlinkClick r:id="rId4"/>
              </a:rPr>
              <a:t>Descriptive cataloging of rare materials (Cartographic)</a:t>
            </a:r>
            <a:r>
              <a:rPr lang="en-US" sz="900"/>
              <a:t> (Chicago: Rare Books and Manuscripts Section of the Association of College and Research Libraries)</a:t>
            </a:r>
          </a:p>
          <a:p>
            <a:pPr marL="174708" indent="-174708" defTabSz="950596">
              <a:buFont typeface="Arial" panose="020B0604020202020204" pitchFamily="34" charset="0"/>
              <a:buChar char="•"/>
              <a:defRPr/>
            </a:pPr>
            <a:r>
              <a:rPr lang="en-US" sz="900" b="1" err="1"/>
              <a:t>dcrmg</a:t>
            </a:r>
            <a:r>
              <a:rPr lang="en-US" sz="900"/>
              <a:t>:  </a:t>
            </a:r>
            <a:r>
              <a:rPr lang="en-US" sz="900">
                <a:hlinkClick r:id="rId5"/>
              </a:rPr>
              <a:t>DCRM(G): Descriptive cataloging of rare materials (Graphics)</a:t>
            </a:r>
            <a:r>
              <a:rPr lang="en-US" sz="900"/>
              <a:t> (Rare Books and Manuscripts Section, Association of College &amp; Research Libraries)</a:t>
            </a:r>
          </a:p>
          <a:p>
            <a:pPr marL="174708" indent="-174708" defTabSz="950596">
              <a:buFont typeface="Arial" panose="020B0604020202020204" pitchFamily="34" charset="0"/>
              <a:buChar char="•"/>
              <a:defRPr/>
            </a:pPr>
            <a:r>
              <a:rPr lang="en-US" sz="900" b="1" err="1"/>
              <a:t>dcrmm</a:t>
            </a:r>
            <a:r>
              <a:rPr lang="en-US" sz="900"/>
              <a:t>:  DCRM(M): Descriptive cataloging of rare materials (Music) (Rare Books and Manuscripts Section of the Association of College and Research Libraries)</a:t>
            </a:r>
          </a:p>
          <a:p>
            <a:pPr marL="174708" indent="-174708" defTabSz="950596">
              <a:buFont typeface="Arial" panose="020B0604020202020204" pitchFamily="34" charset="0"/>
              <a:buChar char="•"/>
              <a:defRPr/>
            </a:pPr>
            <a:r>
              <a:rPr lang="en-US" sz="900" b="1" err="1"/>
              <a:t>dcrmmss</a:t>
            </a:r>
            <a:r>
              <a:rPr lang="en-US" sz="900"/>
              <a:t>:  </a:t>
            </a:r>
            <a:r>
              <a:rPr lang="en-US" sz="900">
                <a:hlinkClick r:id="rId6"/>
              </a:rPr>
              <a:t>DCRM(MSS): Descriptive cataloging of rare materials (Manuscripts)</a:t>
            </a:r>
            <a:r>
              <a:rPr lang="en-US" sz="900"/>
              <a:t> (Chicago: Rare Books and Manuscripts Section of the Association of College and Research Libraries)</a:t>
            </a:r>
          </a:p>
          <a:p>
            <a:pPr marL="174708" indent="-174708" defTabSz="950596">
              <a:buFont typeface="Arial" panose="020B0604020202020204" pitchFamily="34" charset="0"/>
              <a:buChar char="•"/>
              <a:defRPr/>
            </a:pPr>
            <a:r>
              <a:rPr lang="en-US" sz="900" b="1" err="1">
                <a:latin typeface="Arial" panose="020B0604020202020204" pitchFamily="34" charset="0"/>
                <a:ea typeface="Times New Roman" panose="02020603050405020304" pitchFamily="18" charset="0"/>
              </a:rPr>
              <a:t>dcrmr</a:t>
            </a:r>
            <a:r>
              <a:rPr lang="en-US" sz="900" b="1">
                <a:latin typeface="Arial" panose="020B0604020202020204" pitchFamily="34" charset="0"/>
                <a:ea typeface="Times New Roman" panose="02020603050405020304" pitchFamily="18" charset="0"/>
              </a:rPr>
              <a:t> </a:t>
            </a:r>
            <a:r>
              <a:rPr lang="en-US" sz="900">
                <a:latin typeface="Arial" panose="020B0604020202020204" pitchFamily="34" charset="0"/>
                <a:ea typeface="Times New Roman" panose="02020603050405020304" pitchFamily="18" charset="0"/>
              </a:rPr>
              <a:t>-- </a:t>
            </a:r>
            <a:r>
              <a:rPr lang="en-US" sz="900" u="sng">
                <a:solidFill>
                  <a:srgbClr val="0563C1"/>
                </a:solidFill>
                <a:latin typeface="Arial" panose="020B0604020202020204" pitchFamily="34" charset="0"/>
                <a:ea typeface="Times New Roman" panose="02020603050405020304" pitchFamily="18" charset="0"/>
                <a:hlinkClick r:id="rId7"/>
              </a:rPr>
              <a:t>Descriptive Cataloging of Rare Materials (RDA Edition)</a:t>
            </a:r>
            <a:r>
              <a:rPr lang="en-US" sz="900">
                <a:latin typeface="Arial" panose="020B0604020202020204" pitchFamily="34" charset="0"/>
                <a:ea typeface="Times New Roman" panose="02020603050405020304" pitchFamily="18" charset="0"/>
              </a:rPr>
              <a:t> Chicago: Rare Books and Manuscripts Section of the Association of College and Research Libraries)</a:t>
            </a:r>
            <a:endParaRPr lang="en-US" sz="900">
              <a:latin typeface="Calibri" panose="020F0502020204030204" pitchFamily="34" charset="0"/>
              <a:ea typeface="Calibri" panose="020F0502020204030204" pitchFamily="34" charset="0"/>
            </a:endParaRPr>
          </a:p>
          <a:p>
            <a:pPr marL="174708" indent="-174708" defTabSz="950596">
              <a:buFont typeface="Arial" panose="020B0604020202020204" pitchFamily="34" charset="0"/>
              <a:buChar char="•"/>
              <a:defRPr/>
            </a:pPr>
            <a:r>
              <a:rPr lang="en-US" sz="900" b="1" err="1"/>
              <a:t>dcrms</a:t>
            </a:r>
            <a:r>
              <a:rPr lang="en-US" sz="900"/>
              <a:t>:  Descriptive cataloging of rare materials (Serials) (Washington, DC: Cataloging Distribution Service, Library of Congress)</a:t>
            </a:r>
          </a:p>
          <a:p>
            <a:pPr marL="174708" indent="-174708" defTabSz="950596">
              <a:buFont typeface="Arial" panose="020B0604020202020204" pitchFamily="34" charset="0"/>
              <a:buChar char="•"/>
              <a:defRPr/>
            </a:pPr>
            <a:r>
              <a:rPr lang="en-US" sz="900" b="1" err="1"/>
              <a:t>dmbsb</a:t>
            </a:r>
            <a:r>
              <a:rPr lang="en-US" sz="900"/>
              <a:t>:  </a:t>
            </a:r>
            <a:r>
              <a:rPr lang="en-US" sz="900" err="1"/>
              <a:t>Dokumentation</a:t>
            </a:r>
            <a:r>
              <a:rPr lang="en-US" sz="900"/>
              <a:t> av </a:t>
            </a:r>
            <a:r>
              <a:rPr lang="en-US" sz="900" err="1"/>
              <a:t>materialets</a:t>
            </a:r>
            <a:r>
              <a:rPr lang="en-US" sz="900"/>
              <a:t> </a:t>
            </a:r>
            <a:r>
              <a:rPr lang="en-US" sz="900" err="1"/>
              <a:t>behandling</a:t>
            </a:r>
            <a:r>
              <a:rPr lang="en-US" sz="900"/>
              <a:t> </a:t>
            </a:r>
            <a:r>
              <a:rPr lang="en-US" sz="900" err="1"/>
              <a:t>i</a:t>
            </a:r>
            <a:r>
              <a:rPr lang="en-US" sz="900"/>
              <a:t> SB 1700-1829 (Stockholm: </a:t>
            </a:r>
            <a:r>
              <a:rPr lang="en-US" sz="900" err="1"/>
              <a:t>Kungl</a:t>
            </a:r>
            <a:r>
              <a:rPr lang="en-US" sz="900"/>
              <a:t>. </a:t>
            </a:r>
            <a:r>
              <a:rPr lang="en-US" sz="900" err="1"/>
              <a:t>Biblioteket</a:t>
            </a:r>
            <a:r>
              <a:rPr lang="en-US" sz="900"/>
              <a:t>)</a:t>
            </a:r>
          </a:p>
          <a:p>
            <a:pPr marL="174708" indent="-174708" defTabSz="950596">
              <a:buFont typeface="Arial" panose="020B0604020202020204" pitchFamily="34" charset="0"/>
              <a:buChar char="•"/>
              <a:defRPr/>
            </a:pPr>
            <a:r>
              <a:rPr lang="en-US" sz="900" b="1"/>
              <a:t>enol</a:t>
            </a:r>
            <a:r>
              <a:rPr lang="en-US" sz="900"/>
              <a:t>:  </a:t>
            </a:r>
            <a:r>
              <a:rPr lang="en-US" sz="900" err="1"/>
              <a:t>Ekspertiza</a:t>
            </a:r>
            <a:r>
              <a:rPr lang="en-US" sz="900"/>
              <a:t> </a:t>
            </a:r>
            <a:r>
              <a:rPr lang="en-US" sz="900" err="1"/>
              <a:t>i</a:t>
            </a:r>
            <a:r>
              <a:rPr lang="en-US" sz="900"/>
              <a:t> </a:t>
            </a:r>
            <a:r>
              <a:rPr lang="en-US" sz="900" err="1"/>
              <a:t>nauchno-tekhnicheskaia</a:t>
            </a:r>
            <a:r>
              <a:rPr lang="en-US" sz="900"/>
              <a:t> </a:t>
            </a:r>
            <a:r>
              <a:rPr lang="en-US" sz="900" err="1"/>
              <a:t>obrabotka</a:t>
            </a:r>
            <a:r>
              <a:rPr lang="en-US" sz="900"/>
              <a:t> </a:t>
            </a:r>
            <a:r>
              <a:rPr lang="en-US" sz="900" err="1"/>
              <a:t>lichnykh</a:t>
            </a:r>
            <a:r>
              <a:rPr lang="en-US" sz="900"/>
              <a:t> </a:t>
            </a:r>
            <a:r>
              <a:rPr lang="en-US" sz="900" err="1"/>
              <a:t>arkhivnykh</a:t>
            </a:r>
            <a:r>
              <a:rPr lang="en-US" sz="900"/>
              <a:t> </a:t>
            </a:r>
            <a:r>
              <a:rPr lang="en-US" sz="900" err="1"/>
              <a:t>fondov</a:t>
            </a:r>
            <a:r>
              <a:rPr lang="en-US" sz="900"/>
              <a:t>: </a:t>
            </a:r>
            <a:r>
              <a:rPr lang="en-US" sz="900" err="1"/>
              <a:t>metodicheskiie</a:t>
            </a:r>
            <a:r>
              <a:rPr lang="en-US" sz="900"/>
              <a:t> </a:t>
            </a:r>
            <a:r>
              <a:rPr lang="en-US" sz="900" err="1"/>
              <a:t>rekomendatsii</a:t>
            </a:r>
            <a:r>
              <a:rPr lang="en-US" sz="900"/>
              <a:t> (Moskva: </a:t>
            </a:r>
            <a:r>
              <a:rPr lang="en-US" sz="900" err="1"/>
              <a:t>Gosudarstvennaia</a:t>
            </a:r>
            <a:r>
              <a:rPr lang="en-US" sz="900"/>
              <a:t> </a:t>
            </a:r>
            <a:r>
              <a:rPr lang="en-US" sz="900" err="1"/>
              <a:t>biblioteka</a:t>
            </a:r>
            <a:r>
              <a:rPr lang="en-US" sz="900"/>
              <a:t> SSSR </a:t>
            </a:r>
            <a:r>
              <a:rPr lang="en-US" sz="900" err="1"/>
              <a:t>im</a:t>
            </a:r>
            <a:r>
              <a:rPr lang="en-US" sz="900"/>
              <a:t>. V. I. Lenin)</a:t>
            </a:r>
          </a:p>
          <a:p>
            <a:pPr marL="174708" indent="-174708" defTabSz="950596">
              <a:buFont typeface="Arial" panose="020B0604020202020204" pitchFamily="34" charset="0"/>
              <a:buChar char="•"/>
              <a:defRPr/>
            </a:pPr>
            <a:r>
              <a:rPr lang="en-US" sz="900" b="1" err="1"/>
              <a:t>estc</a:t>
            </a:r>
            <a:r>
              <a:rPr lang="en-US" sz="900"/>
              <a:t>:  Eighteenth century short title catalogue, the cataloguing rules (London: The British Library)</a:t>
            </a:r>
          </a:p>
          <a:p>
            <a:pPr marL="174708" indent="-174708" defTabSz="950596">
              <a:buFont typeface="Arial" panose="020B0604020202020204" pitchFamily="34" charset="0"/>
              <a:buChar char="•"/>
              <a:defRPr/>
            </a:pPr>
            <a:r>
              <a:rPr lang="en-US" sz="900" b="1" err="1">
                <a:latin typeface="Arial" panose="020B0604020202020204" pitchFamily="34" charset="0"/>
                <a:ea typeface="Times New Roman" panose="02020603050405020304" pitchFamily="18" charset="0"/>
              </a:rPr>
              <a:t>fiafcm</a:t>
            </a:r>
            <a:r>
              <a:rPr lang="en-US" sz="900" b="1">
                <a:latin typeface="Arial" panose="020B0604020202020204" pitchFamily="34" charset="0"/>
                <a:ea typeface="Times New Roman" panose="02020603050405020304" pitchFamily="18" charset="0"/>
              </a:rPr>
              <a:t> </a:t>
            </a:r>
            <a:r>
              <a:rPr lang="en-US" sz="900">
                <a:latin typeface="Arial" panose="020B0604020202020204" pitchFamily="34" charset="0"/>
                <a:ea typeface="Times New Roman" panose="02020603050405020304" pitchFamily="18" charset="0"/>
              </a:rPr>
              <a:t>-- </a:t>
            </a:r>
            <a:r>
              <a:rPr lang="en-US" sz="900" u="sng">
                <a:solidFill>
                  <a:srgbClr val="0563C1"/>
                </a:solidFill>
                <a:latin typeface="Arial" panose="020B0604020202020204" pitchFamily="34" charset="0"/>
                <a:ea typeface="Times New Roman" panose="02020603050405020304" pitchFamily="18" charset="0"/>
                <a:hlinkClick r:id="rId8"/>
              </a:rPr>
              <a:t>FIAF moving image cataloguing manual</a:t>
            </a:r>
            <a:r>
              <a:rPr lang="en-US" sz="900">
                <a:latin typeface="Arial" panose="020B0604020202020204" pitchFamily="34" charset="0"/>
                <a:ea typeface="Times New Roman" panose="02020603050405020304" pitchFamily="18" charset="0"/>
              </a:rPr>
              <a:t> (International Federation of Film Archives)</a:t>
            </a:r>
            <a:endParaRPr lang="en-US" sz="900">
              <a:latin typeface="Calibri" panose="020F0502020204030204" pitchFamily="34" charset="0"/>
              <a:ea typeface="Calibri" panose="020F0502020204030204" pitchFamily="34" charset="0"/>
            </a:endParaRPr>
          </a:p>
          <a:p>
            <a:pPr marL="174708" indent="-174708" defTabSz="950596">
              <a:buFont typeface="Arial" panose="020B0604020202020204" pitchFamily="34" charset="0"/>
              <a:buChar char="•"/>
              <a:defRPr/>
            </a:pPr>
            <a:r>
              <a:rPr lang="en-US" sz="900" b="1" err="1"/>
              <a:t>gihc</a:t>
            </a:r>
            <a:r>
              <a:rPr lang="en-US" sz="900"/>
              <a:t>:  Betz, Elisabeth W. Graphic materials (Washington: Library of Congress)</a:t>
            </a:r>
          </a:p>
          <a:p>
            <a:pPr marL="174708" indent="-174708" defTabSz="950596">
              <a:buFont typeface="Arial" panose="020B0604020202020204" pitchFamily="34" charset="0"/>
              <a:buChar char="•"/>
              <a:defRPr/>
            </a:pPr>
            <a:r>
              <a:rPr lang="en-US" sz="900" b="1" err="1">
                <a:latin typeface="Arial" panose="020B0604020202020204" pitchFamily="34" charset="0"/>
                <a:ea typeface="Times New Roman" panose="02020603050405020304" pitchFamily="18" charset="0"/>
              </a:rPr>
              <a:t>hmstcn</a:t>
            </a:r>
            <a:r>
              <a:rPr lang="en-US" sz="900" b="1">
                <a:latin typeface="Arial" panose="020B0604020202020204" pitchFamily="34" charset="0"/>
                <a:ea typeface="Times New Roman" panose="02020603050405020304" pitchFamily="18" charset="0"/>
              </a:rPr>
              <a:t> </a:t>
            </a:r>
            <a:r>
              <a:rPr lang="en-US" sz="900">
                <a:latin typeface="Arial" panose="020B0604020202020204" pitchFamily="34" charset="0"/>
                <a:ea typeface="Times New Roman" panose="02020603050405020304" pitchFamily="18" charset="0"/>
              </a:rPr>
              <a:t>-- </a:t>
            </a:r>
            <a:r>
              <a:rPr lang="en-US" sz="900" err="1">
                <a:latin typeface="Arial" panose="020B0604020202020204" pitchFamily="34" charset="0"/>
                <a:ea typeface="Times New Roman" panose="02020603050405020304" pitchFamily="18" charset="0"/>
              </a:rPr>
              <a:t>Handleiding</a:t>
            </a:r>
            <a:r>
              <a:rPr lang="en-US" sz="900">
                <a:latin typeface="Arial" panose="020B0604020202020204" pitchFamily="34" charset="0"/>
                <a:ea typeface="Times New Roman" panose="02020603050405020304" pitchFamily="18" charset="0"/>
              </a:rPr>
              <a:t> </a:t>
            </a:r>
            <a:r>
              <a:rPr lang="en-US" sz="900" err="1">
                <a:latin typeface="Arial" panose="020B0604020202020204" pitchFamily="34" charset="0"/>
                <a:ea typeface="Times New Roman" panose="02020603050405020304" pitchFamily="18" charset="0"/>
              </a:rPr>
              <a:t>voor</a:t>
            </a:r>
            <a:r>
              <a:rPr lang="en-US" sz="900">
                <a:latin typeface="Arial" panose="020B0604020202020204" pitchFamily="34" charset="0"/>
                <a:ea typeface="Times New Roman" panose="02020603050405020304" pitchFamily="18" charset="0"/>
              </a:rPr>
              <a:t> de </a:t>
            </a:r>
            <a:r>
              <a:rPr lang="en-US" sz="900" err="1">
                <a:latin typeface="Arial" panose="020B0604020202020204" pitchFamily="34" charset="0"/>
                <a:ea typeface="Times New Roman" panose="02020603050405020304" pitchFamily="18" charset="0"/>
              </a:rPr>
              <a:t>medewerkers</a:t>
            </a:r>
            <a:r>
              <a:rPr lang="en-US" sz="900">
                <a:latin typeface="Arial" panose="020B0604020202020204" pitchFamily="34" charset="0"/>
                <a:ea typeface="Times New Roman" panose="02020603050405020304" pitchFamily="18" charset="0"/>
              </a:rPr>
              <a:t> </a:t>
            </a:r>
            <a:r>
              <a:rPr lang="en-US" sz="900" err="1">
                <a:latin typeface="Arial" panose="020B0604020202020204" pitchFamily="34" charset="0"/>
                <a:ea typeface="Times New Roman" panose="02020603050405020304" pitchFamily="18" charset="0"/>
              </a:rPr>
              <a:t>aan</a:t>
            </a:r>
            <a:r>
              <a:rPr lang="en-US" sz="900">
                <a:latin typeface="Arial" panose="020B0604020202020204" pitchFamily="34" charset="0"/>
                <a:ea typeface="Times New Roman" panose="02020603050405020304" pitchFamily="18" charset="0"/>
              </a:rPr>
              <a:t> de STCN ('s Gravenhage: </a:t>
            </a:r>
            <a:r>
              <a:rPr lang="en-US" sz="900" err="1">
                <a:latin typeface="Arial" panose="020B0604020202020204" pitchFamily="34" charset="0"/>
                <a:ea typeface="Times New Roman" panose="02020603050405020304" pitchFamily="18" charset="0"/>
              </a:rPr>
              <a:t>Koninklijke</a:t>
            </a:r>
            <a:r>
              <a:rPr lang="en-US" sz="900">
                <a:latin typeface="Arial" panose="020B0604020202020204" pitchFamily="34" charset="0"/>
                <a:ea typeface="Times New Roman" panose="02020603050405020304" pitchFamily="18" charset="0"/>
              </a:rPr>
              <a:t> </a:t>
            </a:r>
            <a:r>
              <a:rPr lang="en-US" sz="900" err="1">
                <a:latin typeface="Arial" panose="020B0604020202020204" pitchFamily="34" charset="0"/>
                <a:ea typeface="Times New Roman" panose="02020603050405020304" pitchFamily="18" charset="0"/>
              </a:rPr>
              <a:t>Bibliotheek</a:t>
            </a:r>
            <a:r>
              <a:rPr lang="en-US" sz="900">
                <a:latin typeface="Arial" panose="020B0604020202020204" pitchFamily="34" charset="0"/>
                <a:ea typeface="Times New Roman" panose="02020603050405020304" pitchFamily="18" charset="0"/>
              </a:rPr>
              <a:t>) [Short title catalog of the Netherlands]</a:t>
            </a:r>
            <a:endParaRPr lang="en-US" sz="900">
              <a:latin typeface="Calibri" panose="020F0502020204030204" pitchFamily="34" charset="0"/>
              <a:ea typeface="Calibri" panose="020F0502020204030204" pitchFamily="34" charset="0"/>
            </a:endParaRPr>
          </a:p>
          <a:p>
            <a:pPr marL="174708" indent="-174708" defTabSz="950596">
              <a:buFont typeface="Arial" panose="020B0604020202020204" pitchFamily="34" charset="0"/>
              <a:buChar char="•"/>
              <a:defRPr/>
            </a:pPr>
            <a:r>
              <a:rPr lang="en-US" sz="900" b="1" err="1"/>
              <a:t>iosr</a:t>
            </a:r>
            <a:r>
              <a:rPr lang="en-US" sz="900"/>
              <a:t>:  “</a:t>
            </a:r>
            <a:r>
              <a:rPr lang="en-US" sz="900" err="1"/>
              <a:t>Instruktsiia</a:t>
            </a:r>
            <a:r>
              <a:rPr lang="en-US" sz="900"/>
              <a:t> po </a:t>
            </a:r>
            <a:r>
              <a:rPr lang="en-US" sz="900" err="1"/>
              <a:t>opisaniiu</a:t>
            </a:r>
            <a:r>
              <a:rPr lang="en-US" sz="900"/>
              <a:t> </a:t>
            </a:r>
            <a:r>
              <a:rPr lang="en-US" sz="900" err="1"/>
              <a:t>slaviano-russkikh</a:t>
            </a:r>
            <a:r>
              <a:rPr lang="en-US" sz="900"/>
              <a:t> </a:t>
            </a:r>
            <a:r>
              <a:rPr lang="en-US" sz="900" err="1"/>
              <a:t>rukopisei</a:t>
            </a:r>
            <a:r>
              <a:rPr lang="en-US" sz="900"/>
              <a:t> XI-XIV vv. </a:t>
            </a:r>
            <a:r>
              <a:rPr lang="en-US" sz="900" err="1"/>
              <a:t>dlia</a:t>
            </a:r>
            <a:r>
              <a:rPr lang="en-US" sz="900"/>
              <a:t> </a:t>
            </a:r>
            <a:r>
              <a:rPr lang="en-US" sz="900" err="1"/>
              <a:t>Svodnogo</a:t>
            </a:r>
            <a:r>
              <a:rPr lang="en-US" sz="900"/>
              <a:t> </a:t>
            </a:r>
            <a:r>
              <a:rPr lang="en-US" sz="900" err="1"/>
              <a:t>kataloga</a:t>
            </a:r>
            <a:r>
              <a:rPr lang="en-US" sz="900"/>
              <a:t> </a:t>
            </a:r>
            <a:r>
              <a:rPr lang="en-US" sz="900" err="1"/>
              <a:t>rukopisei</a:t>
            </a:r>
            <a:r>
              <a:rPr lang="en-US" sz="900"/>
              <a:t>, </a:t>
            </a:r>
            <a:r>
              <a:rPr lang="en-US" sz="900" err="1"/>
              <a:t>khraniashchikhsia</a:t>
            </a:r>
            <a:r>
              <a:rPr lang="en-US" sz="900"/>
              <a:t> v SSSR” in </a:t>
            </a:r>
            <a:r>
              <a:rPr lang="en-US" sz="900" err="1"/>
              <a:t>Arkheologicheskii</a:t>
            </a:r>
            <a:r>
              <a:rPr lang="en-US" sz="900"/>
              <a:t> </a:t>
            </a:r>
            <a:r>
              <a:rPr lang="en-US" sz="900" err="1"/>
              <a:t>ezhegodnik</a:t>
            </a:r>
            <a:r>
              <a:rPr lang="en-US" sz="900"/>
              <a:t> za 1975 god. (Moskva: </a:t>
            </a:r>
            <a:r>
              <a:rPr lang="en-US" sz="900" err="1"/>
              <a:t>Izd-vo</a:t>
            </a:r>
            <a:r>
              <a:rPr lang="en-US" sz="900"/>
              <a:t> </a:t>
            </a:r>
            <a:r>
              <a:rPr lang="en-US" sz="900" err="1"/>
              <a:t>Akademii</a:t>
            </a:r>
            <a:r>
              <a:rPr lang="en-US" sz="900"/>
              <a:t>)</a:t>
            </a:r>
          </a:p>
          <a:p>
            <a:pPr marL="174708" indent="-174708" defTabSz="950596">
              <a:buFont typeface="Arial" panose="020B0604020202020204" pitchFamily="34" charset="0"/>
              <a:buChar char="•"/>
              <a:defRPr/>
            </a:pPr>
            <a:r>
              <a:rPr lang="en-US" sz="900" b="1" err="1">
                <a:latin typeface="Arial" panose="020B0604020202020204" pitchFamily="34" charset="0"/>
                <a:ea typeface="Times New Roman" panose="02020603050405020304" pitchFamily="18" charset="0"/>
              </a:rPr>
              <a:t>kam</a:t>
            </a:r>
            <a:r>
              <a:rPr lang="en-US" sz="900" b="1">
                <a:latin typeface="Arial" panose="020B0604020202020204" pitchFamily="34" charset="0"/>
                <a:ea typeface="Times New Roman" panose="02020603050405020304" pitchFamily="18" charset="0"/>
              </a:rPr>
              <a:t> </a:t>
            </a:r>
            <a:r>
              <a:rPr lang="en-US" sz="900">
                <a:latin typeface="Arial" panose="020B0604020202020204" pitchFamily="34" charset="0"/>
                <a:ea typeface="Times New Roman" panose="02020603050405020304" pitchFamily="18" charset="0"/>
              </a:rPr>
              <a:t>-- </a:t>
            </a:r>
            <a:r>
              <a:rPr lang="en-US" sz="900" u="sng" err="1">
                <a:solidFill>
                  <a:srgbClr val="0563C1"/>
                </a:solidFill>
                <a:latin typeface="Arial" panose="020B0604020202020204" pitchFamily="34" charset="0"/>
                <a:ea typeface="Times New Roman" panose="02020603050405020304" pitchFamily="18" charset="0"/>
                <a:hlinkClick r:id="rId9"/>
              </a:rPr>
              <a:t>Pravilnik</a:t>
            </a:r>
            <a:r>
              <a:rPr lang="en-US" sz="900" u="sng">
                <a:solidFill>
                  <a:srgbClr val="0563C1"/>
                </a:solidFill>
                <a:latin typeface="Arial" panose="020B0604020202020204" pitchFamily="34" charset="0"/>
                <a:ea typeface="Times New Roman" panose="02020603050405020304" pitchFamily="18" charset="0"/>
                <a:hlinkClick r:id="rId9"/>
              </a:rPr>
              <a:t> za </a:t>
            </a:r>
            <a:r>
              <a:rPr lang="en-US" sz="900" u="sng" err="1">
                <a:solidFill>
                  <a:srgbClr val="0563C1"/>
                </a:solidFill>
                <a:latin typeface="Arial" panose="020B0604020202020204" pitchFamily="34" charset="0"/>
                <a:ea typeface="Times New Roman" panose="02020603050405020304" pitchFamily="18" charset="0"/>
                <a:hlinkClick r:id="rId9"/>
              </a:rPr>
              <a:t>opis</a:t>
            </a:r>
            <a:r>
              <a:rPr lang="en-US" sz="900" u="sng">
                <a:solidFill>
                  <a:srgbClr val="0563C1"/>
                </a:solidFill>
                <a:latin typeface="Arial" panose="020B0604020202020204" pitchFamily="34" charset="0"/>
                <a:ea typeface="Times New Roman" panose="02020603050405020304" pitchFamily="18" charset="0"/>
                <a:hlinkClick r:id="rId9"/>
              </a:rPr>
              <a:t> </a:t>
            </a:r>
            <a:r>
              <a:rPr lang="en-US" sz="900" u="sng" err="1">
                <a:solidFill>
                  <a:srgbClr val="0563C1"/>
                </a:solidFill>
                <a:latin typeface="Arial" panose="020B0604020202020204" pitchFamily="34" charset="0"/>
                <a:ea typeface="Times New Roman" panose="02020603050405020304" pitchFamily="18" charset="0"/>
                <a:hlinkClick r:id="rId9"/>
              </a:rPr>
              <a:t>i</a:t>
            </a:r>
            <a:r>
              <a:rPr lang="en-US" sz="900" u="sng">
                <a:solidFill>
                  <a:srgbClr val="0563C1"/>
                </a:solidFill>
                <a:latin typeface="Arial" panose="020B0604020202020204" pitchFamily="34" charset="0"/>
                <a:ea typeface="Times New Roman" panose="02020603050405020304" pitchFamily="18" charset="0"/>
                <a:hlinkClick r:id="rId9"/>
              </a:rPr>
              <a:t> </a:t>
            </a:r>
            <a:r>
              <a:rPr lang="en-US" sz="900" u="sng" err="1">
                <a:solidFill>
                  <a:srgbClr val="0563C1"/>
                </a:solidFill>
                <a:latin typeface="Arial" panose="020B0604020202020204" pitchFamily="34" charset="0"/>
                <a:ea typeface="Times New Roman" panose="02020603050405020304" pitchFamily="18" charset="0"/>
                <a:hlinkClick r:id="rId9"/>
              </a:rPr>
              <a:t>pristup</a:t>
            </a:r>
            <a:r>
              <a:rPr lang="en-US" sz="900" u="sng">
                <a:solidFill>
                  <a:srgbClr val="0563C1"/>
                </a:solidFill>
                <a:latin typeface="Arial" panose="020B0604020202020204" pitchFamily="34" charset="0"/>
                <a:ea typeface="Times New Roman" panose="02020603050405020304" pitchFamily="18" charset="0"/>
                <a:hlinkClick r:id="rId9"/>
              </a:rPr>
              <a:t> </a:t>
            </a:r>
            <a:r>
              <a:rPr lang="en-US" sz="900" u="sng" err="1">
                <a:solidFill>
                  <a:srgbClr val="0563C1"/>
                </a:solidFill>
                <a:latin typeface="Arial" panose="020B0604020202020204" pitchFamily="34" charset="0"/>
                <a:ea typeface="Times New Roman" panose="02020603050405020304" pitchFamily="18" charset="0"/>
                <a:hlinkClick r:id="rId9"/>
              </a:rPr>
              <a:t>gradji</a:t>
            </a:r>
            <a:r>
              <a:rPr lang="en-US" sz="900" u="sng">
                <a:solidFill>
                  <a:srgbClr val="0563C1"/>
                </a:solidFill>
                <a:latin typeface="Arial" panose="020B0604020202020204" pitchFamily="34" charset="0"/>
                <a:ea typeface="Times New Roman" panose="02020603050405020304" pitchFamily="18" charset="0"/>
                <a:hlinkClick r:id="rId9"/>
              </a:rPr>
              <a:t> u </a:t>
            </a:r>
            <a:r>
              <a:rPr lang="en-US" sz="900" u="sng" err="1">
                <a:solidFill>
                  <a:srgbClr val="0563C1"/>
                </a:solidFill>
                <a:latin typeface="Arial" panose="020B0604020202020204" pitchFamily="34" charset="0"/>
                <a:ea typeface="Times New Roman" panose="02020603050405020304" pitchFamily="18" charset="0"/>
                <a:hlinkClick r:id="rId9"/>
              </a:rPr>
              <a:t>knjiznicama</a:t>
            </a:r>
            <a:r>
              <a:rPr lang="en-US" sz="900" u="sng">
                <a:solidFill>
                  <a:srgbClr val="0563C1"/>
                </a:solidFill>
                <a:latin typeface="Arial" panose="020B0604020202020204" pitchFamily="34" charset="0"/>
                <a:ea typeface="Times New Roman" panose="02020603050405020304" pitchFamily="18" charset="0"/>
                <a:hlinkClick r:id="rId9"/>
              </a:rPr>
              <a:t>, </a:t>
            </a:r>
            <a:r>
              <a:rPr lang="en-US" sz="900" u="sng" err="1">
                <a:solidFill>
                  <a:srgbClr val="0563C1"/>
                </a:solidFill>
                <a:latin typeface="Arial" panose="020B0604020202020204" pitchFamily="34" charset="0"/>
                <a:ea typeface="Times New Roman" panose="02020603050405020304" pitchFamily="18" charset="0"/>
                <a:hlinkClick r:id="rId9"/>
              </a:rPr>
              <a:t>arhivima</a:t>
            </a:r>
            <a:r>
              <a:rPr lang="en-US" sz="900" u="sng">
                <a:solidFill>
                  <a:srgbClr val="0563C1"/>
                </a:solidFill>
                <a:latin typeface="Arial" panose="020B0604020202020204" pitchFamily="34" charset="0"/>
                <a:ea typeface="Times New Roman" panose="02020603050405020304" pitchFamily="18" charset="0"/>
                <a:hlinkClick r:id="rId9"/>
              </a:rPr>
              <a:t> </a:t>
            </a:r>
            <a:r>
              <a:rPr lang="en-US" sz="900" u="sng" err="1">
                <a:solidFill>
                  <a:srgbClr val="0563C1"/>
                </a:solidFill>
                <a:latin typeface="Arial" panose="020B0604020202020204" pitchFamily="34" charset="0"/>
                <a:ea typeface="Times New Roman" panose="02020603050405020304" pitchFamily="18" charset="0"/>
                <a:hlinkClick r:id="rId9"/>
              </a:rPr>
              <a:t>i</a:t>
            </a:r>
            <a:r>
              <a:rPr lang="en-US" sz="900" u="sng">
                <a:solidFill>
                  <a:srgbClr val="0563C1"/>
                </a:solidFill>
                <a:latin typeface="Arial" panose="020B0604020202020204" pitchFamily="34" charset="0"/>
                <a:ea typeface="Times New Roman" panose="02020603050405020304" pitchFamily="18" charset="0"/>
                <a:hlinkClick r:id="rId9"/>
              </a:rPr>
              <a:t> </a:t>
            </a:r>
            <a:r>
              <a:rPr lang="en-US" sz="900" u="sng" err="1">
                <a:solidFill>
                  <a:srgbClr val="0563C1"/>
                </a:solidFill>
                <a:latin typeface="Arial" panose="020B0604020202020204" pitchFamily="34" charset="0"/>
                <a:ea typeface="Times New Roman" panose="02020603050405020304" pitchFamily="18" charset="0"/>
                <a:hlinkClick r:id="rId9"/>
              </a:rPr>
              <a:t>muzejima</a:t>
            </a:r>
            <a:r>
              <a:rPr lang="en-US" sz="900">
                <a:latin typeface="Arial" panose="020B0604020202020204" pitchFamily="34" charset="0"/>
                <a:ea typeface="Times New Roman" panose="02020603050405020304" pitchFamily="18" charset="0"/>
              </a:rPr>
              <a:t> (Zagreb: </a:t>
            </a:r>
            <a:r>
              <a:rPr lang="en-US" sz="900" err="1">
                <a:latin typeface="Arial" panose="020B0604020202020204" pitchFamily="34" charset="0"/>
                <a:ea typeface="Times New Roman" panose="02020603050405020304" pitchFamily="18" charset="0"/>
              </a:rPr>
              <a:t>Hrvatski</a:t>
            </a:r>
            <a:r>
              <a:rPr lang="en-US" sz="900">
                <a:latin typeface="Arial" panose="020B0604020202020204" pitchFamily="34" charset="0"/>
                <a:ea typeface="Times New Roman" panose="02020603050405020304" pitchFamily="18" charset="0"/>
              </a:rPr>
              <a:t> </a:t>
            </a:r>
            <a:r>
              <a:rPr lang="en-US" sz="900" err="1">
                <a:latin typeface="Arial" panose="020B0604020202020204" pitchFamily="34" charset="0"/>
                <a:ea typeface="Times New Roman" panose="02020603050405020304" pitchFamily="18" charset="0"/>
              </a:rPr>
              <a:t>drzavni</a:t>
            </a:r>
            <a:r>
              <a:rPr lang="en-US" sz="900">
                <a:latin typeface="Arial" panose="020B0604020202020204" pitchFamily="34" charset="0"/>
                <a:ea typeface="Times New Roman" panose="02020603050405020304" pitchFamily="18" charset="0"/>
              </a:rPr>
              <a:t> </a:t>
            </a:r>
            <a:r>
              <a:rPr lang="en-US" sz="900" err="1">
                <a:latin typeface="Arial" panose="020B0604020202020204" pitchFamily="34" charset="0"/>
                <a:ea typeface="Times New Roman" panose="02020603050405020304" pitchFamily="18" charset="0"/>
              </a:rPr>
              <a:t>arhiv</a:t>
            </a:r>
            <a:r>
              <a:rPr lang="en-US" sz="900">
                <a:latin typeface="Arial" panose="020B0604020202020204" pitchFamily="34" charset="0"/>
                <a:ea typeface="Times New Roman" panose="02020603050405020304" pitchFamily="18" charset="0"/>
              </a:rPr>
              <a:t> : </a:t>
            </a:r>
            <a:r>
              <a:rPr lang="en-US" sz="900" err="1">
                <a:latin typeface="Arial" panose="020B0604020202020204" pitchFamily="34" charset="0"/>
                <a:ea typeface="Times New Roman" panose="02020603050405020304" pitchFamily="18" charset="0"/>
              </a:rPr>
              <a:t>Muzejski</a:t>
            </a:r>
            <a:r>
              <a:rPr lang="en-US" sz="900">
                <a:latin typeface="Arial" panose="020B0604020202020204" pitchFamily="34" charset="0"/>
                <a:ea typeface="Times New Roman" panose="02020603050405020304" pitchFamily="18" charset="0"/>
              </a:rPr>
              <a:t> </a:t>
            </a:r>
            <a:r>
              <a:rPr lang="en-US" sz="900" err="1">
                <a:latin typeface="Arial" panose="020B0604020202020204" pitchFamily="34" charset="0"/>
                <a:ea typeface="Times New Roman" panose="02020603050405020304" pitchFamily="18" charset="0"/>
              </a:rPr>
              <a:t>dokumentacijski</a:t>
            </a:r>
            <a:r>
              <a:rPr lang="en-US" sz="900">
                <a:latin typeface="Arial" panose="020B0604020202020204" pitchFamily="34" charset="0"/>
                <a:ea typeface="Times New Roman" panose="02020603050405020304" pitchFamily="18" charset="0"/>
              </a:rPr>
              <a:t> </a:t>
            </a:r>
            <a:r>
              <a:rPr lang="en-US" sz="900" err="1">
                <a:latin typeface="Arial" panose="020B0604020202020204" pitchFamily="34" charset="0"/>
                <a:ea typeface="Times New Roman" panose="02020603050405020304" pitchFamily="18" charset="0"/>
              </a:rPr>
              <a:t>centar</a:t>
            </a:r>
            <a:r>
              <a:rPr lang="en-US" sz="900">
                <a:latin typeface="Arial" panose="020B0604020202020204" pitchFamily="34" charset="0"/>
                <a:ea typeface="Times New Roman" panose="02020603050405020304" pitchFamily="18" charset="0"/>
              </a:rPr>
              <a:t> : </a:t>
            </a:r>
            <a:r>
              <a:rPr lang="en-US" sz="900" err="1">
                <a:latin typeface="Arial" panose="020B0604020202020204" pitchFamily="34" charset="0"/>
                <a:ea typeface="Times New Roman" panose="02020603050405020304" pitchFamily="18" charset="0"/>
              </a:rPr>
              <a:t>Nacionalna</a:t>
            </a:r>
            <a:r>
              <a:rPr lang="en-US" sz="900">
                <a:latin typeface="Arial" panose="020B0604020202020204" pitchFamily="34" charset="0"/>
                <a:ea typeface="Times New Roman" panose="02020603050405020304" pitchFamily="18" charset="0"/>
              </a:rPr>
              <a:t> </a:t>
            </a:r>
            <a:r>
              <a:rPr lang="en-US" sz="900" err="1">
                <a:latin typeface="Arial" panose="020B0604020202020204" pitchFamily="34" charset="0"/>
                <a:ea typeface="Times New Roman" panose="02020603050405020304" pitchFamily="18" charset="0"/>
              </a:rPr>
              <a:t>i</a:t>
            </a:r>
            <a:r>
              <a:rPr lang="en-US" sz="900">
                <a:latin typeface="Arial" panose="020B0604020202020204" pitchFamily="34" charset="0"/>
                <a:ea typeface="Times New Roman" panose="02020603050405020304" pitchFamily="18" charset="0"/>
              </a:rPr>
              <a:t> </a:t>
            </a:r>
            <a:r>
              <a:rPr lang="en-US" sz="900" err="1">
                <a:latin typeface="Arial" panose="020B0604020202020204" pitchFamily="34" charset="0"/>
                <a:ea typeface="Times New Roman" panose="02020603050405020304" pitchFamily="18" charset="0"/>
              </a:rPr>
              <a:t>sveucilisna</a:t>
            </a:r>
            <a:r>
              <a:rPr lang="en-US" sz="900">
                <a:latin typeface="Arial" panose="020B0604020202020204" pitchFamily="34" charset="0"/>
                <a:ea typeface="Times New Roman" panose="02020603050405020304" pitchFamily="18" charset="0"/>
              </a:rPr>
              <a:t> </a:t>
            </a:r>
            <a:r>
              <a:rPr lang="en-US" sz="900" err="1">
                <a:latin typeface="Arial" panose="020B0604020202020204" pitchFamily="34" charset="0"/>
                <a:ea typeface="Times New Roman" panose="02020603050405020304" pitchFamily="18" charset="0"/>
              </a:rPr>
              <a:t>knjiznica</a:t>
            </a:r>
            <a:r>
              <a:rPr lang="en-US" sz="900">
                <a:latin typeface="Arial" panose="020B0604020202020204" pitchFamily="34" charset="0"/>
                <a:ea typeface="Times New Roman" panose="02020603050405020304" pitchFamily="18" charset="0"/>
              </a:rPr>
              <a:t> u </a:t>
            </a:r>
            <a:r>
              <a:rPr lang="en-US" sz="900" err="1">
                <a:latin typeface="Arial" panose="020B0604020202020204" pitchFamily="34" charset="0"/>
                <a:ea typeface="Times New Roman" panose="02020603050405020304" pitchFamily="18" charset="0"/>
              </a:rPr>
              <a:t>Zagrebu</a:t>
            </a:r>
            <a:r>
              <a:rPr lang="en-US" sz="900">
                <a:latin typeface="Arial" panose="020B0604020202020204" pitchFamily="34" charset="0"/>
                <a:ea typeface="Times New Roman" panose="02020603050405020304" pitchFamily="18" charset="0"/>
              </a:rPr>
              <a:t>)</a:t>
            </a:r>
            <a:endParaRPr lang="en-US" sz="900">
              <a:latin typeface="Calibri" panose="020F0502020204030204" pitchFamily="34" charset="0"/>
              <a:ea typeface="Calibri" panose="020F0502020204030204" pitchFamily="34" charset="0"/>
            </a:endParaRPr>
          </a:p>
          <a:p>
            <a:pPr marL="174708" indent="-174708" defTabSz="950596">
              <a:buFont typeface="Arial" panose="020B0604020202020204" pitchFamily="34" charset="0"/>
              <a:buChar char="•"/>
              <a:defRPr/>
            </a:pPr>
            <a:r>
              <a:rPr lang="it-IT" sz="900" b="1" err="1">
                <a:latin typeface="Arial" panose="020B0604020202020204" pitchFamily="34" charset="0"/>
                <a:ea typeface="Times New Roman" panose="02020603050405020304" pitchFamily="18" charset="0"/>
              </a:rPr>
              <a:t>nmxcmdf</a:t>
            </a:r>
            <a:r>
              <a:rPr lang="it-IT" sz="900" b="1">
                <a:latin typeface="Arial" panose="020B0604020202020204" pitchFamily="34" charset="0"/>
                <a:ea typeface="Times New Roman" panose="02020603050405020304" pitchFamily="18" charset="0"/>
              </a:rPr>
              <a:t> </a:t>
            </a:r>
            <a:r>
              <a:rPr lang="it-IT" sz="900">
                <a:latin typeface="Arial" panose="020B0604020202020204" pitchFamily="34" charset="0"/>
                <a:ea typeface="Times New Roman" panose="02020603050405020304" pitchFamily="18" charset="0"/>
              </a:rPr>
              <a:t>-- </a:t>
            </a:r>
            <a:r>
              <a:rPr lang="it-IT" sz="900" u="sng">
                <a:solidFill>
                  <a:srgbClr val="0563C1"/>
                </a:solidFill>
                <a:latin typeface="Arial" panose="020B0604020202020204" pitchFamily="34" charset="0"/>
                <a:ea typeface="Times New Roman" panose="02020603050405020304" pitchFamily="18" charset="0"/>
                <a:hlinkClick r:id="rId10"/>
              </a:rPr>
              <a:t>Norma </a:t>
            </a:r>
            <a:r>
              <a:rPr lang="it-IT" sz="900" u="sng" err="1">
                <a:solidFill>
                  <a:srgbClr val="0563C1"/>
                </a:solidFill>
                <a:latin typeface="Arial" panose="020B0604020202020204" pitchFamily="34" charset="0"/>
                <a:ea typeface="Times New Roman" panose="02020603050405020304" pitchFamily="18" charset="0"/>
                <a:hlinkClick r:id="rId10"/>
              </a:rPr>
              <a:t>Mexicana</a:t>
            </a:r>
            <a:r>
              <a:rPr lang="it-IT" sz="900" u="sng">
                <a:solidFill>
                  <a:srgbClr val="0563C1"/>
                </a:solidFill>
                <a:latin typeface="Arial" panose="020B0604020202020204" pitchFamily="34" charset="0"/>
                <a:ea typeface="Times New Roman" panose="02020603050405020304" pitchFamily="18" charset="0"/>
                <a:hlinkClick r:id="rId10"/>
              </a:rPr>
              <a:t> NMX-R-069-SCFI-2016: </a:t>
            </a:r>
            <a:r>
              <a:rPr lang="it-IT" sz="900" u="sng" err="1">
                <a:solidFill>
                  <a:srgbClr val="0563C1"/>
                </a:solidFill>
                <a:latin typeface="Arial" panose="020B0604020202020204" pitchFamily="34" charset="0"/>
                <a:ea typeface="Times New Roman" panose="02020603050405020304" pitchFamily="18" charset="0"/>
                <a:hlinkClick r:id="rId10"/>
              </a:rPr>
              <a:t>Documentos</a:t>
            </a:r>
            <a:r>
              <a:rPr lang="it-IT" sz="900" u="sng">
                <a:solidFill>
                  <a:srgbClr val="0563C1"/>
                </a:solidFill>
                <a:latin typeface="Arial" panose="020B0604020202020204" pitchFamily="34" charset="0"/>
                <a:ea typeface="Times New Roman" panose="02020603050405020304" pitchFamily="18" charset="0"/>
                <a:hlinkClick r:id="rId10"/>
              </a:rPr>
              <a:t> </a:t>
            </a:r>
            <a:r>
              <a:rPr lang="it-IT" sz="900" u="sng" err="1">
                <a:solidFill>
                  <a:srgbClr val="0563C1"/>
                </a:solidFill>
                <a:latin typeface="Arial" panose="020B0604020202020204" pitchFamily="34" charset="0"/>
                <a:ea typeface="Times New Roman" panose="02020603050405020304" pitchFamily="18" charset="0"/>
                <a:hlinkClick r:id="rId10"/>
              </a:rPr>
              <a:t>Fotográficos-Lineamientos</a:t>
            </a:r>
            <a:r>
              <a:rPr lang="it-IT" sz="900" u="sng">
                <a:solidFill>
                  <a:srgbClr val="0563C1"/>
                </a:solidFill>
                <a:latin typeface="Arial" panose="020B0604020202020204" pitchFamily="34" charset="0"/>
                <a:ea typeface="Times New Roman" panose="02020603050405020304" pitchFamily="18" charset="0"/>
                <a:hlinkClick r:id="rId10"/>
              </a:rPr>
              <a:t> para su </a:t>
            </a:r>
            <a:r>
              <a:rPr lang="it-IT" sz="900" u="sng" err="1">
                <a:solidFill>
                  <a:srgbClr val="0563C1"/>
                </a:solidFill>
                <a:latin typeface="Arial" panose="020B0604020202020204" pitchFamily="34" charset="0"/>
                <a:ea typeface="Times New Roman" panose="02020603050405020304" pitchFamily="18" charset="0"/>
                <a:hlinkClick r:id="rId10"/>
              </a:rPr>
              <a:t>Catalogación</a:t>
            </a:r>
            <a:r>
              <a:rPr lang="it-IT" sz="900">
                <a:latin typeface="Arial" panose="020B0604020202020204" pitchFamily="34" charset="0"/>
                <a:ea typeface="Times New Roman" panose="02020603050405020304" pitchFamily="18" charset="0"/>
              </a:rPr>
              <a:t> (México. </a:t>
            </a:r>
            <a:r>
              <a:rPr lang="en-US" sz="900" err="1">
                <a:latin typeface="Arial" panose="020B0604020202020204" pitchFamily="34" charset="0"/>
                <a:ea typeface="Times New Roman" panose="02020603050405020304" pitchFamily="18" charset="0"/>
              </a:rPr>
              <a:t>Secretaría</a:t>
            </a:r>
            <a:r>
              <a:rPr lang="en-US" sz="900">
                <a:latin typeface="Arial" panose="020B0604020202020204" pitchFamily="34" charset="0"/>
                <a:ea typeface="Times New Roman" panose="02020603050405020304" pitchFamily="18" charset="0"/>
              </a:rPr>
              <a:t> de Economía. </a:t>
            </a:r>
            <a:r>
              <a:rPr lang="en-US" sz="900" err="1">
                <a:latin typeface="Arial" panose="020B0604020202020204" pitchFamily="34" charset="0"/>
                <a:ea typeface="Times New Roman" panose="02020603050405020304" pitchFamily="18" charset="0"/>
              </a:rPr>
              <a:t>Dirección</a:t>
            </a:r>
            <a:r>
              <a:rPr lang="en-US" sz="900">
                <a:latin typeface="Arial" panose="020B0604020202020204" pitchFamily="34" charset="0"/>
                <a:ea typeface="Times New Roman" panose="02020603050405020304" pitchFamily="18" charset="0"/>
              </a:rPr>
              <a:t> General de </a:t>
            </a:r>
            <a:r>
              <a:rPr lang="en-US" sz="900" err="1">
                <a:latin typeface="Arial" panose="020B0604020202020204" pitchFamily="34" charset="0"/>
                <a:ea typeface="Times New Roman" panose="02020603050405020304" pitchFamily="18" charset="0"/>
              </a:rPr>
              <a:t>Normas</a:t>
            </a:r>
            <a:r>
              <a:rPr lang="en-US" sz="900">
                <a:latin typeface="Arial" panose="020B0604020202020204" pitchFamily="34" charset="0"/>
                <a:ea typeface="Times New Roman" panose="02020603050405020304" pitchFamily="18" charset="0"/>
              </a:rPr>
              <a:t>)</a:t>
            </a:r>
            <a:endParaRPr lang="en-US" sz="900">
              <a:latin typeface="Calibri" panose="020F0502020204030204" pitchFamily="34" charset="0"/>
              <a:ea typeface="Calibri" panose="020F0502020204030204" pitchFamily="34" charset="0"/>
            </a:endParaRPr>
          </a:p>
          <a:p>
            <a:pPr marL="174708" indent="-174708" defTabSz="950596">
              <a:buFont typeface="Arial" panose="020B0604020202020204" pitchFamily="34" charset="0"/>
              <a:buChar char="•"/>
              <a:defRPr/>
            </a:pPr>
            <a:r>
              <a:rPr lang="en-US" sz="900" b="1" err="1"/>
              <a:t>ohcm</a:t>
            </a:r>
            <a:r>
              <a:rPr lang="en-US" sz="900"/>
              <a:t>:  Matters, Marion E. Oral history cataloging manual (Chicago: Society of American Archivists)</a:t>
            </a:r>
          </a:p>
          <a:p>
            <a:pPr marL="174708" indent="-174708" defTabSz="950596">
              <a:buFont typeface="Arial" panose="020B0604020202020204" pitchFamily="34" charset="0"/>
              <a:buChar char="•"/>
              <a:defRPr/>
            </a:pPr>
            <a:r>
              <a:rPr lang="en-US" sz="900" b="1"/>
              <a:t>rad</a:t>
            </a:r>
            <a:r>
              <a:rPr lang="en-US" sz="900"/>
              <a:t>:  Rules for archival description (Ottawa: Bureau of Canadian Archivists)</a:t>
            </a:r>
          </a:p>
          <a:p>
            <a:pPr marL="174708" indent="-174708" defTabSz="950596">
              <a:buFont typeface="Arial" panose="020B0604020202020204" pitchFamily="34" charset="0"/>
              <a:buChar char="•"/>
              <a:defRPr/>
            </a:pPr>
            <a:r>
              <a:rPr lang="de-DE" sz="900" b="1" err="1"/>
              <a:t>rna</a:t>
            </a:r>
            <a:r>
              <a:rPr lang="de-DE" sz="900"/>
              <a:t>:  Regeln zur Erschließung von Nachlässen und Autographen (RNA)</a:t>
            </a:r>
          </a:p>
          <a:p>
            <a:pPr marL="174708" indent="-174708" defTabSz="950596">
              <a:buFont typeface="Arial" panose="020B0604020202020204" pitchFamily="34" charset="0"/>
              <a:buChar char="•"/>
              <a:defRPr/>
            </a:pPr>
            <a:r>
              <a:rPr lang="de-DE" sz="900" b="1" err="1">
                <a:latin typeface="Arial" panose="020B0604020202020204" pitchFamily="34" charset="0"/>
                <a:ea typeface="Times New Roman" panose="02020603050405020304" pitchFamily="18" charset="0"/>
              </a:rPr>
              <a:t>rnab</a:t>
            </a:r>
            <a:r>
              <a:rPr lang="de-DE" sz="900" b="1">
                <a:latin typeface="Arial" panose="020B0604020202020204" pitchFamily="34" charset="0"/>
                <a:ea typeface="Times New Roman" panose="02020603050405020304" pitchFamily="18" charset="0"/>
              </a:rPr>
              <a:t> </a:t>
            </a:r>
            <a:r>
              <a:rPr lang="de-DE" sz="900">
                <a:latin typeface="Arial" panose="020B0604020202020204" pitchFamily="34" charset="0"/>
                <a:ea typeface="Times New Roman" panose="02020603050405020304" pitchFamily="18" charset="0"/>
              </a:rPr>
              <a:t>-- Ressourcenerschließung mit Normdaten in Archiven und Bibliotheken (RNAB) für Personen-, Familien-, Körperschaftsarchive und Sammlungen</a:t>
            </a:r>
            <a:endParaRPr lang="en-US" sz="900">
              <a:latin typeface="Calibri" panose="020F0502020204030204" pitchFamily="34" charset="0"/>
              <a:ea typeface="Calibri" panose="020F0502020204030204" pitchFamily="34" charset="0"/>
            </a:endParaRPr>
          </a:p>
          <a:p>
            <a:pPr marL="174708" indent="-174708" defTabSz="950596">
              <a:buFont typeface="Arial" panose="020B0604020202020204" pitchFamily="34" charset="0"/>
              <a:buChar char="•"/>
              <a:defRPr/>
            </a:pPr>
            <a:r>
              <a:rPr lang="de-DE" sz="900" b="1"/>
              <a:t>vd16</a:t>
            </a:r>
            <a:r>
              <a:rPr lang="de-DE" sz="900"/>
              <a:t>:  </a:t>
            </a:r>
            <a:r>
              <a:rPr lang="de-DE" sz="900" err="1"/>
              <a:t>Formalerschliessung</a:t>
            </a:r>
            <a:r>
              <a:rPr lang="de-DE" sz="900"/>
              <a:t> nach dem Verzeichnis der Drucke des 16. Jahrhunderts (VD 16)</a:t>
            </a:r>
          </a:p>
          <a:p>
            <a:pPr marL="174708" indent="-174708" defTabSz="950596">
              <a:buFont typeface="Arial" panose="020B0604020202020204" pitchFamily="34" charset="0"/>
              <a:buChar char="•"/>
              <a:defRPr/>
            </a:pPr>
            <a:r>
              <a:rPr lang="de-DE" sz="900" b="1"/>
              <a:t>vd17</a:t>
            </a:r>
            <a:r>
              <a:rPr lang="de-DE" sz="900"/>
              <a:t>:  </a:t>
            </a:r>
            <a:r>
              <a:rPr lang="de-DE" sz="900" err="1"/>
              <a:t>Formalerschliessung</a:t>
            </a:r>
            <a:r>
              <a:rPr lang="de-DE" sz="900"/>
              <a:t> nach dem Verzeichnis der Drucke des 17. Jahrhunderts (VD 17)</a:t>
            </a:r>
            <a:endParaRPr lang="en-US" sz="900"/>
          </a:p>
        </p:txBody>
      </p:sp>
      <p:sp>
        <p:nvSpPr>
          <p:cNvPr id="4" name="Slide Number Placeholder 3"/>
          <p:cNvSpPr>
            <a:spLocks noGrp="1"/>
          </p:cNvSpPr>
          <p:nvPr>
            <p:ph type="sldNum" sz="quarter" idx="10"/>
          </p:nvPr>
        </p:nvSpPr>
        <p:spPr/>
        <p:txBody>
          <a:bodyPr/>
          <a:lstStyle/>
          <a:p>
            <a:fld id="{427E463D-5436-4E13-AD38-F505E2896F0F}" type="slidenum">
              <a:rPr lang="en-US" smtClean="0"/>
              <a:t>13</a:t>
            </a:fld>
            <a:endParaRPr lang="en-US"/>
          </a:p>
        </p:txBody>
      </p:sp>
    </p:spTree>
    <p:extLst>
      <p:ext uri="{BB962C8B-B14F-4D97-AF65-F5344CB8AC3E}">
        <p14:creationId xmlns:p14="http://schemas.microsoft.com/office/powerpoint/2010/main" val="2375049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596">
              <a:defRPr/>
            </a:pPr>
            <a:r>
              <a:rPr lang="en-US" sz="900"/>
              <a:t>Records Exempt from DDR: Formats</a:t>
            </a:r>
          </a:p>
          <a:p>
            <a:pPr defTabSz="950596">
              <a:defRPr/>
            </a:pPr>
            <a:endParaRPr lang="en-US" sz="900"/>
          </a:p>
          <a:p>
            <a:pPr defTabSz="950596">
              <a:defRPr/>
            </a:pPr>
            <a:r>
              <a:rPr lang="en-US" sz="900"/>
              <a:t>In consultation with the American Library Association (ALA) Map and Geospatial Information Round Table (MAGIRT) Cataloging and Classification Committee (CCC), we have further exempted records for cartographic materials (Types “e” and “f”) with dates of publication earlier than 1901.</a:t>
            </a:r>
          </a:p>
          <a:p>
            <a:pPr defTabSz="950596">
              <a:defRPr/>
            </a:pPr>
            <a:endParaRPr lang="en-US" sz="900"/>
          </a:p>
          <a:p>
            <a:pPr defTabSz="950596">
              <a:defRPr/>
            </a:pPr>
            <a:r>
              <a:rPr lang="en-US" sz="900"/>
              <a:t>In addition, we exempt from DDR processing all records for resources that can be identified as photographs (Material Types “</a:t>
            </a:r>
            <a:r>
              <a:rPr lang="en-US" sz="900" err="1"/>
              <a:t>pht</a:t>
            </a:r>
            <a:r>
              <a:rPr lang="en-US" sz="900"/>
              <a:t>” for photograph and/or “pic” for picture).  They are commonly unique, unpublished, and have cataloger-supplied, generic, undifferentiable titles and are otherwise described in ways that don’t lend themselves to being distinguished from each other, especially through automated means.</a:t>
            </a:r>
          </a:p>
          <a:p>
            <a:pPr defTabSz="950596">
              <a:defRPr/>
            </a:pPr>
            <a:endParaRPr lang="en-US" sz="900"/>
          </a:p>
          <a:p>
            <a:pPr defTabSz="931774">
              <a:lnSpc>
                <a:spcPct val="107000"/>
              </a:lnSpc>
              <a:defRPr/>
            </a:pPr>
            <a:r>
              <a:rPr lang="en-US" sz="900"/>
              <a:t>We also exempt from DDR all </a:t>
            </a:r>
            <a:r>
              <a:rPr lang="en-US" sz="1800">
                <a:latin typeface="Calibri" panose="020F0502020204030204" pitchFamily="34" charset="0"/>
                <a:ea typeface="Calibri" panose="020F0502020204030204" pitchFamily="34" charset="0"/>
                <a:cs typeface="Times New Roman" panose="02020603050405020304" pitchFamily="18" charset="0"/>
              </a:rPr>
              <a:t>Digital Collection Gateway records (identified by particular codes in field 029 subfield $t) and all SCIPIO records (identified by code “scipio” in field 042).</a:t>
            </a:r>
          </a:p>
          <a:p>
            <a:pPr defTabSz="950596">
              <a:defRPr/>
            </a:pPr>
            <a:endParaRPr lang="en-US" sz="900"/>
          </a:p>
        </p:txBody>
      </p:sp>
      <p:sp>
        <p:nvSpPr>
          <p:cNvPr id="4" name="Slide Number Placeholder 3"/>
          <p:cNvSpPr>
            <a:spLocks noGrp="1"/>
          </p:cNvSpPr>
          <p:nvPr>
            <p:ph type="sldNum" sz="quarter" idx="10"/>
          </p:nvPr>
        </p:nvSpPr>
        <p:spPr/>
        <p:txBody>
          <a:bodyPr/>
          <a:lstStyle/>
          <a:p>
            <a:fld id="{427E463D-5436-4E13-AD38-F505E2896F0F}" type="slidenum">
              <a:rPr lang="en-US" smtClean="0"/>
              <a:t>14</a:t>
            </a:fld>
            <a:endParaRPr lang="en-US"/>
          </a:p>
        </p:txBody>
      </p:sp>
    </p:spTree>
    <p:extLst>
      <p:ext uri="{BB962C8B-B14F-4D97-AF65-F5344CB8AC3E}">
        <p14:creationId xmlns:p14="http://schemas.microsoft.com/office/powerpoint/2010/main" val="315541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Cataloging Defensively Basics</a:t>
            </a:r>
          </a:p>
          <a:p>
            <a:endParaRPr lang="en-US"/>
          </a:p>
          <a:p>
            <a:r>
              <a:rPr lang="en-US"/>
              <a:t>By far, the best advice you will ever hear about “Cataloging Defensively” is to catalog carefully.  That includes:</a:t>
            </a:r>
          </a:p>
          <a:p>
            <a:pPr lvl="1">
              <a:buFont typeface="Arial" pitchFamily="34" charset="0"/>
              <a:buChar char="•"/>
            </a:pPr>
            <a:r>
              <a:rPr lang="en-US"/>
              <a:t>Be sure to search thoroughly</a:t>
            </a:r>
          </a:p>
          <a:p>
            <a:pPr lvl="1">
              <a:buFont typeface="Arial" pitchFamily="34" charset="0"/>
              <a:buChar char="•"/>
            </a:pPr>
            <a:r>
              <a:rPr lang="en-US"/>
              <a:t>When deriving a new record from an existing one, be sure that to make all of the changes to the record that convinced you a separate record was justified in the first place</a:t>
            </a:r>
          </a:p>
          <a:p>
            <a:pPr lvl="1">
              <a:buFont typeface="Arial" pitchFamily="34" charset="0"/>
              <a:buChar char="•"/>
            </a:pPr>
            <a:r>
              <a:rPr lang="en-US"/>
              <a:t>When editing an existing record, be sure that you never change the essential identity of an existing bibliographic record to something else</a:t>
            </a:r>
          </a:p>
          <a:p>
            <a:pPr lvl="1">
              <a:buFont typeface="Arial" pitchFamily="34" charset="0"/>
              <a:buChar char="•"/>
            </a:pPr>
            <a:r>
              <a:rPr lang="en-US"/>
              <a:t>Be sure that the coding and tagging of your resulting record are correct and complete</a:t>
            </a:r>
            <a:endParaRPr lang="en-US" sz="1800"/>
          </a:p>
          <a:p>
            <a:pPr lvl="2">
              <a:buFont typeface="Arial" pitchFamily="34" charset="0"/>
              <a:buChar char="•"/>
            </a:pPr>
            <a:r>
              <a:rPr lang="en-US"/>
              <a:t>Miscoded fields and subfields, and missing subfields can cause data to be ignored or misinterpreted by an automated process</a:t>
            </a:r>
          </a:p>
          <a:p>
            <a:pPr lvl="1">
              <a:buFont typeface="Arial" pitchFamily="34" charset="0"/>
              <a:buChar char="•"/>
            </a:pPr>
            <a:r>
              <a:rPr lang="en-US"/>
              <a:t>Be sure to proofread the record</a:t>
            </a:r>
            <a:endParaRPr lang="en-US" sz="1800"/>
          </a:p>
          <a:p>
            <a:pPr lvl="2">
              <a:buFont typeface="Arial" pitchFamily="34" charset="0"/>
              <a:buChar char="•"/>
            </a:pPr>
            <a:r>
              <a:rPr lang="en-US"/>
              <a:t>Use the spell-check provided in Connexion, but remember that not all typos will be caught by a spell-check</a:t>
            </a:r>
          </a:p>
        </p:txBody>
      </p:sp>
      <p:sp>
        <p:nvSpPr>
          <p:cNvPr id="4" name="Slide Number Placeholder 3"/>
          <p:cNvSpPr>
            <a:spLocks noGrp="1"/>
          </p:cNvSpPr>
          <p:nvPr>
            <p:ph type="sldNum" sz="quarter" idx="10"/>
          </p:nvPr>
        </p:nvSpPr>
        <p:spPr/>
        <p:txBody>
          <a:bodyPr/>
          <a:lstStyle/>
          <a:p>
            <a:fld id="{427E463D-5436-4E13-AD38-F505E2896F0F}" type="slidenum">
              <a:rPr lang="en-US" smtClean="0"/>
              <a:t>15</a:t>
            </a:fld>
            <a:endParaRPr lang="en-US"/>
          </a:p>
        </p:txBody>
      </p:sp>
    </p:spTree>
    <p:extLst>
      <p:ext uri="{BB962C8B-B14F-4D97-AF65-F5344CB8AC3E}">
        <p14:creationId xmlns:p14="http://schemas.microsoft.com/office/powerpoint/2010/main" val="1383690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Cataloging Defensively Basis, cont.</a:t>
            </a:r>
          </a:p>
          <a:p>
            <a:endParaRPr lang="en-US" sz="1000"/>
          </a:p>
          <a:p>
            <a:pPr defTabSz="950596">
              <a:defRPr/>
            </a:pPr>
            <a:r>
              <a:rPr lang="en-US" sz="1000"/>
              <a:t>Cataloging Defensively = Cataloging Carefully</a:t>
            </a:r>
          </a:p>
          <a:p>
            <a:endParaRPr lang="en-US" sz="1000"/>
          </a:p>
          <a:p>
            <a:pPr>
              <a:buFont typeface="Arial" pitchFamily="34" charset="0"/>
              <a:buNone/>
            </a:pPr>
            <a:r>
              <a:rPr lang="en-US" sz="1000"/>
              <a:t>Be sure that the record is internally consistent, with coded data corresponding correctly to descriptive data, when appropriate, including:</a:t>
            </a:r>
          </a:p>
          <a:p>
            <a:pPr lvl="1">
              <a:buFont typeface="Arial" pitchFamily="34" charset="0"/>
              <a:buChar char="•"/>
            </a:pPr>
            <a:r>
              <a:rPr lang="en-US" sz="1000"/>
              <a:t>Country of Publication (</a:t>
            </a:r>
            <a:r>
              <a:rPr lang="en-US" sz="1000" i="1" err="1"/>
              <a:t>Ctry</a:t>
            </a:r>
            <a:r>
              <a:rPr lang="en-US" sz="1000"/>
              <a:t>) will usually represent the first named place in 260/264 subfield $a</a:t>
            </a:r>
          </a:p>
          <a:p>
            <a:pPr lvl="1">
              <a:buFont typeface="Arial" pitchFamily="34" charset="0"/>
              <a:buChar char="•"/>
            </a:pPr>
            <a:r>
              <a:rPr lang="en-US" sz="1000" i="1"/>
              <a:t>Date 1</a:t>
            </a:r>
            <a:r>
              <a:rPr lang="en-US" sz="1000"/>
              <a:t>, </a:t>
            </a:r>
            <a:r>
              <a:rPr lang="en-US" sz="1000" i="1"/>
              <a:t>Date 2</a:t>
            </a:r>
            <a:r>
              <a:rPr lang="en-US" sz="1000"/>
              <a:t>, and Type of Date/Publication Status (</a:t>
            </a:r>
            <a:r>
              <a:rPr lang="en-US" sz="1000" i="1" err="1"/>
              <a:t>DtSt</a:t>
            </a:r>
            <a:r>
              <a:rPr lang="en-US" sz="1000"/>
              <a:t>) must correctly reflect the date or dates found in 260/264 subfield $c and, if appropriate, other date-related areas of the bibliographic record</a:t>
            </a:r>
          </a:p>
          <a:p>
            <a:pPr lvl="1">
              <a:buFont typeface="Arial" pitchFamily="34" charset="0"/>
              <a:buChar char="•"/>
            </a:pPr>
            <a:r>
              <a:rPr lang="en-US" sz="1000"/>
              <a:t>Form of Item (</a:t>
            </a:r>
            <a:r>
              <a:rPr lang="en-US" sz="1000" i="1"/>
              <a:t>Form</a:t>
            </a:r>
            <a:r>
              <a:rPr lang="en-US" sz="1000"/>
              <a:t>) must be correctly coded for tangible and remote electronic resources, microforms, Braille, large print, and regular print reproductions when appropriate</a:t>
            </a:r>
          </a:p>
          <a:p>
            <a:pPr lvl="2">
              <a:buFont typeface="Arial" pitchFamily="34" charset="0"/>
              <a:buChar char="•"/>
            </a:pPr>
            <a:r>
              <a:rPr lang="en-US" sz="1000"/>
              <a:t>In cases where field 006 is appropriate for an additional aspect of the resource, make sure the </a:t>
            </a:r>
            <a:r>
              <a:rPr lang="en-US" sz="1000" i="1"/>
              <a:t>Form</a:t>
            </a:r>
            <a:r>
              <a:rPr lang="en-US" sz="1000"/>
              <a:t> in field 006 correctly agrees with the Form coding in field 008</a:t>
            </a:r>
          </a:p>
          <a:p>
            <a:pPr lvl="2">
              <a:buFont typeface="Arial" pitchFamily="34" charset="0"/>
              <a:buChar char="•"/>
            </a:pPr>
            <a:r>
              <a:rPr lang="en-US" sz="1000"/>
              <a:t>If field 006 represents accompanying material, code </a:t>
            </a:r>
            <a:r>
              <a:rPr lang="en-US" sz="1000" i="1"/>
              <a:t>Form</a:t>
            </a:r>
            <a:r>
              <a:rPr lang="en-US" sz="1000"/>
              <a:t> for that accompanying material, as appropriate</a:t>
            </a:r>
          </a:p>
          <a:p>
            <a:pPr lvl="1">
              <a:buFont typeface="Arial" pitchFamily="34" charset="0"/>
              <a:buChar char="•"/>
            </a:pPr>
            <a:r>
              <a:rPr lang="en-US" sz="1000"/>
              <a:t>Use appropriate fields 006 to account for additional aspects of a resource, when that is called for</a:t>
            </a:r>
          </a:p>
          <a:p>
            <a:pPr lvl="1">
              <a:buFont typeface="Arial" pitchFamily="34" charset="0"/>
              <a:buChar char="•"/>
            </a:pPr>
            <a:r>
              <a:rPr lang="en-US" sz="1000"/>
              <a:t>Code appropriate fields 007 to account for physical characteristics, when that is called for</a:t>
            </a:r>
          </a:p>
          <a:p>
            <a:pPr marL="465887" lvl="1" defTabSz="931774">
              <a:buFont typeface="Arial" pitchFamily="34" charset="0"/>
              <a:buChar char="•"/>
              <a:defRPr/>
            </a:pPr>
            <a:r>
              <a:rPr lang="en-US" sz="1000"/>
              <a:t>A correctly coded field 856 Second Indicator, when field 856 is appropriate, is crucial for differentiating remotely-accessed from tangible resources</a:t>
            </a:r>
          </a:p>
          <a:p>
            <a:pPr>
              <a:buFont typeface="Arial" pitchFamily="34" charset="0"/>
              <a:buNone/>
            </a:pPr>
            <a:r>
              <a:rPr lang="en-US" sz="1000"/>
              <a:t>These elements are all taken into consideration by DDR’s algorithms, and any inaccuracies or inconsistencies might result in DDR not acting correctly.</a:t>
            </a:r>
          </a:p>
        </p:txBody>
      </p:sp>
      <p:sp>
        <p:nvSpPr>
          <p:cNvPr id="4" name="Slide Number Placeholder 3"/>
          <p:cNvSpPr>
            <a:spLocks noGrp="1"/>
          </p:cNvSpPr>
          <p:nvPr>
            <p:ph type="sldNum" sz="quarter" idx="10"/>
          </p:nvPr>
        </p:nvSpPr>
        <p:spPr/>
        <p:txBody>
          <a:bodyPr/>
          <a:lstStyle/>
          <a:p>
            <a:fld id="{427E463D-5436-4E13-AD38-F505E2896F0F}" type="slidenum">
              <a:rPr lang="en-US" smtClean="0"/>
              <a:t>16</a:t>
            </a:fld>
            <a:endParaRPr lang="en-US"/>
          </a:p>
        </p:txBody>
      </p:sp>
    </p:spTree>
    <p:extLst>
      <p:ext uri="{BB962C8B-B14F-4D97-AF65-F5344CB8AC3E}">
        <p14:creationId xmlns:p14="http://schemas.microsoft.com/office/powerpoint/2010/main" val="48678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4" name="Text Placeholder 3"/>
          <p:cNvSpPr>
            <a:spLocks noGrp="1"/>
          </p:cNvSpPr>
          <p:nvPr>
            <p:ph type="body" sz="quarter" idx="12" hasCustomPrompt="1"/>
          </p:nvPr>
        </p:nvSpPr>
        <p:spPr>
          <a:xfrm>
            <a:off x="340786" y="1029747"/>
            <a:ext cx="8439148" cy="3356378"/>
          </a:xfrm>
          <a:prstGeom prst="rect">
            <a:avLst/>
          </a:prstGeom>
        </p:spPr>
        <p:txBody>
          <a:bodyPr vert="horz"/>
          <a:lstStyle>
            <a:lvl1pPr marL="342900" indent="-342900">
              <a:buFont typeface="Arial"/>
              <a:buChar char="•"/>
              <a:defRPr sz="2400" baseline="0"/>
            </a:lvl1pPr>
          </a:lstStyle>
          <a:p>
            <a:pPr lvl="0"/>
            <a:r>
              <a:rPr lang="en-US"/>
              <a:t>Click to add copy</a:t>
            </a: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622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0" name="Picture Placeholder 3">
            <a:extLst>
              <a:ext uri="{FF2B5EF4-FFF2-40B4-BE49-F238E27FC236}">
                <a16:creationId xmlns:a16="http://schemas.microsoft.com/office/drawing/2014/main" id="{FE0F31B8-C2B8-4031-9270-8ECB33911879}"/>
              </a:ext>
            </a:extLst>
          </p:cNvPr>
          <p:cNvSpPr>
            <a:spLocks noGrp="1"/>
          </p:cNvSpPr>
          <p:nvPr>
            <p:ph type="pic" sz="quarter" idx="13"/>
          </p:nvPr>
        </p:nvSpPr>
        <p:spPr>
          <a:xfrm>
            <a:off x="353812" y="1542022"/>
            <a:ext cx="1024228" cy="1316743"/>
          </a:xfrm>
        </p:spPr>
        <p:txBody>
          <a:bodyPr/>
          <a:lstStyle>
            <a:lvl1pPr marL="0" indent="0">
              <a:buNone/>
              <a:defRPr/>
            </a:lvl1pPr>
          </a:lstStyle>
          <a:p>
            <a:endParaRPr lang="en-US"/>
          </a:p>
        </p:txBody>
      </p:sp>
      <p:sp>
        <p:nvSpPr>
          <p:cNvPr id="31" name="Text Placeholder 5">
            <a:extLst>
              <a:ext uri="{FF2B5EF4-FFF2-40B4-BE49-F238E27FC236}">
                <a16:creationId xmlns:a16="http://schemas.microsoft.com/office/drawing/2014/main" id="{65CE98FF-756C-4D0F-BB24-A0560A340B04}"/>
              </a:ext>
            </a:extLst>
          </p:cNvPr>
          <p:cNvSpPr>
            <a:spLocks noGrp="1"/>
          </p:cNvSpPr>
          <p:nvPr>
            <p:ph type="body" sz="quarter" idx="14" hasCustomPrompt="1"/>
          </p:nvPr>
        </p:nvSpPr>
        <p:spPr>
          <a:xfrm>
            <a:off x="1436071" y="1827996"/>
            <a:ext cx="1594041" cy="245391"/>
          </a:xfrm>
        </p:spPr>
        <p:txBody>
          <a:bodyPr tIns="0" bIns="0" anchor="b">
            <a:normAutofit/>
          </a:bodyPr>
          <a:lstStyle>
            <a:lvl1pPr marL="0" indent="0" algn="ctr">
              <a:buFont typeface="Arial" panose="020B0604020202020204" pitchFamily="34" charset="0"/>
              <a:buNone/>
              <a:defRPr sz="1400" b="1"/>
            </a:lvl1pPr>
            <a:lvl2pPr marL="342900" indent="0">
              <a:buNone/>
              <a:defRPr/>
            </a:lvl2pPr>
          </a:lstStyle>
          <a:p>
            <a:pPr lvl="0"/>
            <a:r>
              <a:rPr lang="en-US" sz="1200"/>
              <a:t>Name</a:t>
            </a:r>
            <a:endParaRPr lang="en-US"/>
          </a:p>
        </p:txBody>
      </p:sp>
      <p:sp>
        <p:nvSpPr>
          <p:cNvPr id="32" name="Text Placeholder 7">
            <a:extLst>
              <a:ext uri="{FF2B5EF4-FFF2-40B4-BE49-F238E27FC236}">
                <a16:creationId xmlns:a16="http://schemas.microsoft.com/office/drawing/2014/main" id="{958B7983-84F0-47DA-A711-8156BA5A52D6}"/>
              </a:ext>
            </a:extLst>
          </p:cNvPr>
          <p:cNvSpPr>
            <a:spLocks noGrp="1"/>
          </p:cNvSpPr>
          <p:nvPr>
            <p:ph type="body" sz="quarter" idx="15" hasCustomPrompt="1"/>
          </p:nvPr>
        </p:nvSpPr>
        <p:spPr>
          <a:xfrm>
            <a:off x="1436072" y="2085812"/>
            <a:ext cx="1594039" cy="340829"/>
          </a:xfrm>
        </p:spPr>
        <p:txBody>
          <a:bodyPr tIns="45720" bIns="0" anchor="t">
            <a:normAutofit/>
          </a:bodyPr>
          <a:lstStyle>
            <a:lvl1pPr marL="0" indent="0" algn="ctr">
              <a:buNone/>
              <a:defRPr sz="1000"/>
            </a:lvl1pPr>
          </a:lstStyle>
          <a:p>
            <a:pPr lvl="0"/>
            <a:r>
              <a:rPr lang="en-US" sz="800"/>
              <a:t>Title</a:t>
            </a:r>
            <a:endParaRPr lang="en-US"/>
          </a:p>
        </p:txBody>
      </p:sp>
      <p:sp>
        <p:nvSpPr>
          <p:cNvPr id="33" name="Picture Placeholder 3">
            <a:extLst>
              <a:ext uri="{FF2B5EF4-FFF2-40B4-BE49-F238E27FC236}">
                <a16:creationId xmlns:a16="http://schemas.microsoft.com/office/drawing/2014/main" id="{24192ACE-E662-4279-B7AD-6C28CAEF14BB}"/>
              </a:ext>
            </a:extLst>
          </p:cNvPr>
          <p:cNvSpPr>
            <a:spLocks noGrp="1"/>
          </p:cNvSpPr>
          <p:nvPr>
            <p:ph type="pic" sz="quarter" idx="16"/>
          </p:nvPr>
        </p:nvSpPr>
        <p:spPr>
          <a:xfrm>
            <a:off x="353811" y="3071156"/>
            <a:ext cx="1024228" cy="1316743"/>
          </a:xfrm>
        </p:spPr>
        <p:txBody>
          <a:bodyPr/>
          <a:lstStyle>
            <a:lvl1pPr marL="0" indent="0">
              <a:buNone/>
              <a:defRPr/>
            </a:lvl1pPr>
          </a:lstStyle>
          <a:p>
            <a:endParaRPr lang="en-US"/>
          </a:p>
        </p:txBody>
      </p:sp>
      <p:sp>
        <p:nvSpPr>
          <p:cNvPr id="34" name="Text Placeholder 5">
            <a:extLst>
              <a:ext uri="{FF2B5EF4-FFF2-40B4-BE49-F238E27FC236}">
                <a16:creationId xmlns:a16="http://schemas.microsoft.com/office/drawing/2014/main" id="{5A6E6493-B4C6-4DA6-94B7-20014465B377}"/>
              </a:ext>
            </a:extLst>
          </p:cNvPr>
          <p:cNvSpPr>
            <a:spLocks noGrp="1"/>
          </p:cNvSpPr>
          <p:nvPr>
            <p:ph type="body" sz="quarter" idx="17" hasCustomPrompt="1"/>
          </p:nvPr>
        </p:nvSpPr>
        <p:spPr>
          <a:xfrm>
            <a:off x="1436070" y="3363569"/>
            <a:ext cx="1594041" cy="245391"/>
          </a:xfrm>
        </p:spPr>
        <p:txBody>
          <a:bodyPr tIns="0" bIns="0" anchor="b">
            <a:normAutofit/>
          </a:bodyPr>
          <a:lstStyle>
            <a:lvl1pPr marL="0" indent="0" algn="ctr">
              <a:buFont typeface="Arial" panose="020B0604020202020204" pitchFamily="34" charset="0"/>
              <a:buNone/>
              <a:defRPr sz="1400" b="1"/>
            </a:lvl1pPr>
            <a:lvl2pPr marL="342900" indent="0">
              <a:buNone/>
              <a:defRPr/>
            </a:lvl2pPr>
          </a:lstStyle>
          <a:p>
            <a:pPr lvl="0"/>
            <a:r>
              <a:rPr lang="en-US" sz="1200"/>
              <a:t>Name</a:t>
            </a:r>
            <a:endParaRPr lang="en-US"/>
          </a:p>
        </p:txBody>
      </p:sp>
      <p:sp>
        <p:nvSpPr>
          <p:cNvPr id="35" name="Text Placeholder 7">
            <a:extLst>
              <a:ext uri="{FF2B5EF4-FFF2-40B4-BE49-F238E27FC236}">
                <a16:creationId xmlns:a16="http://schemas.microsoft.com/office/drawing/2014/main" id="{4C4E6C94-8005-48CE-BC2D-97160D36F689}"/>
              </a:ext>
            </a:extLst>
          </p:cNvPr>
          <p:cNvSpPr>
            <a:spLocks noGrp="1"/>
          </p:cNvSpPr>
          <p:nvPr>
            <p:ph type="body" sz="quarter" idx="18" hasCustomPrompt="1"/>
          </p:nvPr>
        </p:nvSpPr>
        <p:spPr>
          <a:xfrm>
            <a:off x="1436071" y="3614946"/>
            <a:ext cx="1594039" cy="340829"/>
          </a:xfrm>
        </p:spPr>
        <p:txBody>
          <a:bodyPr tIns="45720" bIns="0" anchor="t">
            <a:normAutofit/>
          </a:bodyPr>
          <a:lstStyle>
            <a:lvl1pPr marL="0" indent="0" algn="ctr">
              <a:buNone/>
              <a:defRPr sz="1000"/>
            </a:lvl1pPr>
          </a:lstStyle>
          <a:p>
            <a:pPr lvl="0"/>
            <a:r>
              <a:rPr lang="en-US" sz="800"/>
              <a:t>Title</a:t>
            </a:r>
            <a:endParaRPr lang="en-US"/>
          </a:p>
        </p:txBody>
      </p:sp>
      <p:sp>
        <p:nvSpPr>
          <p:cNvPr id="42" name="Picture Placeholder 3">
            <a:extLst>
              <a:ext uri="{FF2B5EF4-FFF2-40B4-BE49-F238E27FC236}">
                <a16:creationId xmlns:a16="http://schemas.microsoft.com/office/drawing/2014/main" id="{0A6E9896-72A1-4A67-A7FC-9FB5E37DA798}"/>
              </a:ext>
            </a:extLst>
          </p:cNvPr>
          <p:cNvSpPr>
            <a:spLocks noGrp="1"/>
          </p:cNvSpPr>
          <p:nvPr>
            <p:ph type="pic" sz="quarter" idx="22"/>
          </p:nvPr>
        </p:nvSpPr>
        <p:spPr>
          <a:xfrm>
            <a:off x="3268731" y="1542022"/>
            <a:ext cx="1024228" cy="1316743"/>
          </a:xfrm>
        </p:spPr>
        <p:txBody>
          <a:bodyPr/>
          <a:lstStyle>
            <a:lvl1pPr marL="0" indent="0">
              <a:buNone/>
              <a:defRPr/>
            </a:lvl1pPr>
          </a:lstStyle>
          <a:p>
            <a:endParaRPr lang="en-US"/>
          </a:p>
        </p:txBody>
      </p:sp>
      <p:sp>
        <p:nvSpPr>
          <p:cNvPr id="43" name="Text Placeholder 5">
            <a:extLst>
              <a:ext uri="{FF2B5EF4-FFF2-40B4-BE49-F238E27FC236}">
                <a16:creationId xmlns:a16="http://schemas.microsoft.com/office/drawing/2014/main" id="{F6D3F50A-2891-4871-97F7-BD3526625F96}"/>
              </a:ext>
            </a:extLst>
          </p:cNvPr>
          <p:cNvSpPr>
            <a:spLocks noGrp="1"/>
          </p:cNvSpPr>
          <p:nvPr>
            <p:ph type="body" sz="quarter" idx="23" hasCustomPrompt="1"/>
          </p:nvPr>
        </p:nvSpPr>
        <p:spPr>
          <a:xfrm>
            <a:off x="4350990" y="1827996"/>
            <a:ext cx="1594041" cy="245391"/>
          </a:xfrm>
        </p:spPr>
        <p:txBody>
          <a:bodyPr tIns="0" bIns="0" anchor="b">
            <a:normAutofit/>
          </a:bodyPr>
          <a:lstStyle>
            <a:lvl1pPr marL="0" indent="0" algn="ctr">
              <a:buFont typeface="Arial" panose="020B0604020202020204" pitchFamily="34" charset="0"/>
              <a:buNone/>
              <a:defRPr sz="1400" b="1"/>
            </a:lvl1pPr>
            <a:lvl2pPr marL="342900" indent="0">
              <a:buNone/>
              <a:defRPr/>
            </a:lvl2pPr>
          </a:lstStyle>
          <a:p>
            <a:pPr lvl="0"/>
            <a:r>
              <a:rPr lang="en-US" sz="1200"/>
              <a:t>Name</a:t>
            </a:r>
            <a:endParaRPr lang="en-US"/>
          </a:p>
        </p:txBody>
      </p:sp>
      <p:sp>
        <p:nvSpPr>
          <p:cNvPr id="44" name="Text Placeholder 7">
            <a:extLst>
              <a:ext uri="{FF2B5EF4-FFF2-40B4-BE49-F238E27FC236}">
                <a16:creationId xmlns:a16="http://schemas.microsoft.com/office/drawing/2014/main" id="{27505D12-C833-4AC4-936B-0648A0425417}"/>
              </a:ext>
            </a:extLst>
          </p:cNvPr>
          <p:cNvSpPr>
            <a:spLocks noGrp="1"/>
          </p:cNvSpPr>
          <p:nvPr>
            <p:ph type="body" sz="quarter" idx="24" hasCustomPrompt="1"/>
          </p:nvPr>
        </p:nvSpPr>
        <p:spPr>
          <a:xfrm>
            <a:off x="4350991" y="2085812"/>
            <a:ext cx="1594039" cy="340829"/>
          </a:xfrm>
        </p:spPr>
        <p:txBody>
          <a:bodyPr tIns="45720" bIns="0" anchor="t">
            <a:normAutofit/>
          </a:bodyPr>
          <a:lstStyle>
            <a:lvl1pPr marL="0" indent="0" algn="ctr">
              <a:buNone/>
              <a:defRPr sz="1000"/>
            </a:lvl1pPr>
          </a:lstStyle>
          <a:p>
            <a:pPr lvl="0"/>
            <a:r>
              <a:rPr lang="en-US" sz="800"/>
              <a:t>Title</a:t>
            </a:r>
            <a:endParaRPr lang="en-US"/>
          </a:p>
        </p:txBody>
      </p:sp>
      <p:sp>
        <p:nvSpPr>
          <p:cNvPr id="45" name="Picture Placeholder 3">
            <a:extLst>
              <a:ext uri="{FF2B5EF4-FFF2-40B4-BE49-F238E27FC236}">
                <a16:creationId xmlns:a16="http://schemas.microsoft.com/office/drawing/2014/main" id="{94D4592B-B970-46FC-B77B-4B5329065F79}"/>
              </a:ext>
            </a:extLst>
          </p:cNvPr>
          <p:cNvSpPr>
            <a:spLocks noGrp="1"/>
          </p:cNvSpPr>
          <p:nvPr>
            <p:ph type="pic" sz="quarter" idx="25"/>
          </p:nvPr>
        </p:nvSpPr>
        <p:spPr>
          <a:xfrm>
            <a:off x="3268730" y="3071156"/>
            <a:ext cx="1024228" cy="1316743"/>
          </a:xfrm>
        </p:spPr>
        <p:txBody>
          <a:bodyPr/>
          <a:lstStyle>
            <a:lvl1pPr marL="0" indent="0">
              <a:buNone/>
              <a:defRPr/>
            </a:lvl1pPr>
          </a:lstStyle>
          <a:p>
            <a:endParaRPr lang="en-US"/>
          </a:p>
        </p:txBody>
      </p:sp>
      <p:sp>
        <p:nvSpPr>
          <p:cNvPr id="46" name="Text Placeholder 5">
            <a:extLst>
              <a:ext uri="{FF2B5EF4-FFF2-40B4-BE49-F238E27FC236}">
                <a16:creationId xmlns:a16="http://schemas.microsoft.com/office/drawing/2014/main" id="{B8B7A88F-A2A1-40B4-BE90-5A8D949A79E3}"/>
              </a:ext>
            </a:extLst>
          </p:cNvPr>
          <p:cNvSpPr>
            <a:spLocks noGrp="1"/>
          </p:cNvSpPr>
          <p:nvPr>
            <p:ph type="body" sz="quarter" idx="26" hasCustomPrompt="1"/>
          </p:nvPr>
        </p:nvSpPr>
        <p:spPr>
          <a:xfrm>
            <a:off x="4350989" y="3363569"/>
            <a:ext cx="1594041" cy="245391"/>
          </a:xfrm>
        </p:spPr>
        <p:txBody>
          <a:bodyPr tIns="0" bIns="0" anchor="b">
            <a:normAutofit/>
          </a:bodyPr>
          <a:lstStyle>
            <a:lvl1pPr marL="0" indent="0" algn="ctr">
              <a:buFont typeface="Arial" panose="020B0604020202020204" pitchFamily="34" charset="0"/>
              <a:buNone/>
              <a:defRPr sz="1400" b="1"/>
            </a:lvl1pPr>
            <a:lvl2pPr marL="342900" indent="0">
              <a:buNone/>
              <a:defRPr/>
            </a:lvl2pPr>
          </a:lstStyle>
          <a:p>
            <a:pPr lvl="0"/>
            <a:r>
              <a:rPr lang="en-US" sz="1200"/>
              <a:t>Name</a:t>
            </a:r>
            <a:endParaRPr lang="en-US"/>
          </a:p>
        </p:txBody>
      </p:sp>
      <p:sp>
        <p:nvSpPr>
          <p:cNvPr id="47" name="Text Placeholder 7">
            <a:extLst>
              <a:ext uri="{FF2B5EF4-FFF2-40B4-BE49-F238E27FC236}">
                <a16:creationId xmlns:a16="http://schemas.microsoft.com/office/drawing/2014/main" id="{881C8AF2-7C54-4393-AD9C-6873382679B7}"/>
              </a:ext>
            </a:extLst>
          </p:cNvPr>
          <p:cNvSpPr>
            <a:spLocks noGrp="1"/>
          </p:cNvSpPr>
          <p:nvPr>
            <p:ph type="body" sz="quarter" idx="27" hasCustomPrompt="1"/>
          </p:nvPr>
        </p:nvSpPr>
        <p:spPr>
          <a:xfrm>
            <a:off x="4350990" y="3614946"/>
            <a:ext cx="1594039" cy="340829"/>
          </a:xfrm>
        </p:spPr>
        <p:txBody>
          <a:bodyPr tIns="45720" bIns="0" anchor="t">
            <a:normAutofit/>
          </a:bodyPr>
          <a:lstStyle>
            <a:lvl1pPr marL="0" indent="0" algn="ctr">
              <a:buNone/>
              <a:defRPr sz="1000"/>
            </a:lvl1pPr>
          </a:lstStyle>
          <a:p>
            <a:pPr lvl="0"/>
            <a:r>
              <a:rPr lang="en-US" sz="800"/>
              <a:t>Title</a:t>
            </a:r>
            <a:endParaRPr lang="en-US"/>
          </a:p>
        </p:txBody>
      </p:sp>
      <p:sp>
        <p:nvSpPr>
          <p:cNvPr id="51" name="Picture Placeholder 3">
            <a:extLst>
              <a:ext uri="{FF2B5EF4-FFF2-40B4-BE49-F238E27FC236}">
                <a16:creationId xmlns:a16="http://schemas.microsoft.com/office/drawing/2014/main" id="{D48CB705-A608-438D-9A7F-2B74786AD679}"/>
              </a:ext>
            </a:extLst>
          </p:cNvPr>
          <p:cNvSpPr>
            <a:spLocks noGrp="1"/>
          </p:cNvSpPr>
          <p:nvPr>
            <p:ph type="pic" sz="quarter" idx="31"/>
          </p:nvPr>
        </p:nvSpPr>
        <p:spPr>
          <a:xfrm>
            <a:off x="6183650" y="1542022"/>
            <a:ext cx="1024228" cy="1316743"/>
          </a:xfrm>
        </p:spPr>
        <p:txBody>
          <a:bodyPr/>
          <a:lstStyle>
            <a:lvl1pPr marL="0" indent="0">
              <a:buNone/>
              <a:defRPr/>
            </a:lvl1pPr>
          </a:lstStyle>
          <a:p>
            <a:endParaRPr lang="en-US"/>
          </a:p>
        </p:txBody>
      </p:sp>
      <p:sp>
        <p:nvSpPr>
          <p:cNvPr id="52" name="Text Placeholder 5">
            <a:extLst>
              <a:ext uri="{FF2B5EF4-FFF2-40B4-BE49-F238E27FC236}">
                <a16:creationId xmlns:a16="http://schemas.microsoft.com/office/drawing/2014/main" id="{CE6D02E8-34CC-4F95-8E23-0A96EB3AD192}"/>
              </a:ext>
            </a:extLst>
          </p:cNvPr>
          <p:cNvSpPr>
            <a:spLocks noGrp="1"/>
          </p:cNvSpPr>
          <p:nvPr>
            <p:ph type="body" sz="quarter" idx="32" hasCustomPrompt="1"/>
          </p:nvPr>
        </p:nvSpPr>
        <p:spPr>
          <a:xfrm>
            <a:off x="7265909" y="1827996"/>
            <a:ext cx="1594041" cy="245391"/>
          </a:xfrm>
        </p:spPr>
        <p:txBody>
          <a:bodyPr tIns="0" bIns="0" anchor="b">
            <a:normAutofit/>
          </a:bodyPr>
          <a:lstStyle>
            <a:lvl1pPr marL="0" indent="0" algn="ctr">
              <a:buFont typeface="Arial" panose="020B0604020202020204" pitchFamily="34" charset="0"/>
              <a:buNone/>
              <a:defRPr sz="1400" b="1"/>
            </a:lvl1pPr>
            <a:lvl2pPr marL="342900" indent="0">
              <a:buNone/>
              <a:defRPr/>
            </a:lvl2pPr>
          </a:lstStyle>
          <a:p>
            <a:pPr lvl="0"/>
            <a:r>
              <a:rPr lang="en-US" sz="1200"/>
              <a:t>Name</a:t>
            </a:r>
            <a:endParaRPr lang="en-US"/>
          </a:p>
        </p:txBody>
      </p:sp>
      <p:sp>
        <p:nvSpPr>
          <p:cNvPr id="53" name="Text Placeholder 7">
            <a:extLst>
              <a:ext uri="{FF2B5EF4-FFF2-40B4-BE49-F238E27FC236}">
                <a16:creationId xmlns:a16="http://schemas.microsoft.com/office/drawing/2014/main" id="{5E0F0776-E6C7-4B7F-AB21-98DFCBC050F2}"/>
              </a:ext>
            </a:extLst>
          </p:cNvPr>
          <p:cNvSpPr>
            <a:spLocks noGrp="1"/>
          </p:cNvSpPr>
          <p:nvPr>
            <p:ph type="body" sz="quarter" idx="33" hasCustomPrompt="1"/>
          </p:nvPr>
        </p:nvSpPr>
        <p:spPr>
          <a:xfrm>
            <a:off x="7265911" y="2085812"/>
            <a:ext cx="1594038" cy="340829"/>
          </a:xfrm>
        </p:spPr>
        <p:txBody>
          <a:bodyPr tIns="45720" bIns="0" anchor="t">
            <a:normAutofit/>
          </a:bodyPr>
          <a:lstStyle>
            <a:lvl1pPr marL="0" indent="0" algn="ctr">
              <a:buNone/>
              <a:defRPr sz="1000"/>
            </a:lvl1pPr>
          </a:lstStyle>
          <a:p>
            <a:pPr lvl="0"/>
            <a:r>
              <a:rPr lang="en-US" sz="800"/>
              <a:t>Title</a:t>
            </a:r>
            <a:endParaRPr lang="en-US"/>
          </a:p>
        </p:txBody>
      </p:sp>
      <p:sp>
        <p:nvSpPr>
          <p:cNvPr id="61" name="Rectangle 60">
            <a:extLst>
              <a:ext uri="{FF2B5EF4-FFF2-40B4-BE49-F238E27FC236}">
                <a16:creationId xmlns:a16="http://schemas.microsoft.com/office/drawing/2014/main" id="{76F40C4F-ECEE-4427-A8B8-C51B6FC2A2C0}"/>
              </a:ext>
            </a:extLst>
          </p:cNvPr>
          <p:cNvSpPr/>
          <p:nvPr userDrawn="1"/>
        </p:nvSpPr>
        <p:spPr>
          <a:xfrm rot="5400000">
            <a:off x="-406799" y="2107021"/>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2" name="Rectangle 61">
            <a:extLst>
              <a:ext uri="{FF2B5EF4-FFF2-40B4-BE49-F238E27FC236}">
                <a16:creationId xmlns:a16="http://schemas.microsoft.com/office/drawing/2014/main" id="{5ACA9D73-9B53-4B35-8A5A-9DD1209FFC3F}"/>
              </a:ext>
            </a:extLst>
          </p:cNvPr>
          <p:cNvSpPr/>
          <p:nvPr userDrawn="1"/>
        </p:nvSpPr>
        <p:spPr>
          <a:xfrm rot="5400000">
            <a:off x="-406799" y="3636153"/>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4" name="Rectangle 63">
            <a:extLst>
              <a:ext uri="{FF2B5EF4-FFF2-40B4-BE49-F238E27FC236}">
                <a16:creationId xmlns:a16="http://schemas.microsoft.com/office/drawing/2014/main" id="{BB53143E-4E24-4F2E-8EF7-B734F157B345}"/>
              </a:ext>
            </a:extLst>
          </p:cNvPr>
          <p:cNvSpPr/>
          <p:nvPr userDrawn="1"/>
        </p:nvSpPr>
        <p:spPr>
          <a:xfrm rot="5400000">
            <a:off x="2516987" y="2107020"/>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5" name="Rectangle 64">
            <a:extLst>
              <a:ext uri="{FF2B5EF4-FFF2-40B4-BE49-F238E27FC236}">
                <a16:creationId xmlns:a16="http://schemas.microsoft.com/office/drawing/2014/main" id="{D9960686-5920-4EEE-8860-AD3F1320206B}"/>
              </a:ext>
            </a:extLst>
          </p:cNvPr>
          <p:cNvSpPr/>
          <p:nvPr userDrawn="1"/>
        </p:nvSpPr>
        <p:spPr>
          <a:xfrm rot="5400000">
            <a:off x="2523146" y="3636151"/>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7" name="Rectangle 66">
            <a:extLst>
              <a:ext uri="{FF2B5EF4-FFF2-40B4-BE49-F238E27FC236}">
                <a16:creationId xmlns:a16="http://schemas.microsoft.com/office/drawing/2014/main" id="{E5AD35A0-0B85-4CD3-9E88-379C10174C14}"/>
              </a:ext>
            </a:extLst>
          </p:cNvPr>
          <p:cNvSpPr/>
          <p:nvPr userDrawn="1"/>
        </p:nvSpPr>
        <p:spPr>
          <a:xfrm rot="5400000">
            <a:off x="5431907" y="2107022"/>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itle 9">
            <a:extLst>
              <a:ext uri="{FF2B5EF4-FFF2-40B4-BE49-F238E27FC236}">
                <a16:creationId xmlns:a16="http://schemas.microsoft.com/office/drawing/2014/main" id="{4CEA7A73-D9DD-4D49-A776-305211C58E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E31BD4-C664-47A9-8A73-14E3349237F2}"/>
              </a:ext>
            </a:extLst>
          </p:cNvPr>
          <p:cNvSpPr>
            <a:spLocks noGrp="1"/>
          </p:cNvSpPr>
          <p:nvPr>
            <p:ph type="dt" sz="half" idx="37"/>
          </p:nvPr>
        </p:nvSpPr>
        <p:spPr/>
        <p:txBody>
          <a:bodyPr/>
          <a:lstStyle/>
          <a:p>
            <a:r>
              <a:rPr lang="en-US"/>
              <a:t>June 2023</a:t>
            </a:r>
          </a:p>
        </p:txBody>
      </p:sp>
      <p:sp>
        <p:nvSpPr>
          <p:cNvPr id="6" name="Footer Placeholder 5">
            <a:extLst>
              <a:ext uri="{FF2B5EF4-FFF2-40B4-BE49-F238E27FC236}">
                <a16:creationId xmlns:a16="http://schemas.microsoft.com/office/drawing/2014/main" id="{B1F2A19B-A847-4FA0-AA64-24615178BC4C}"/>
              </a:ext>
            </a:extLst>
          </p:cNvPr>
          <p:cNvSpPr>
            <a:spLocks noGrp="1"/>
          </p:cNvSpPr>
          <p:nvPr>
            <p:ph type="ftr" sz="quarter" idx="38"/>
          </p:nvPr>
        </p:nvSpPr>
        <p:spPr/>
        <p:txBody>
          <a:bodyPr/>
          <a:lstStyle/>
          <a:p>
            <a:r>
              <a:rPr lang="en-US"/>
              <a:t>Virtual AskQC Office Hours: Cataloging Rare Materials Defensively</a:t>
            </a:r>
          </a:p>
        </p:txBody>
      </p:sp>
      <p:sp>
        <p:nvSpPr>
          <p:cNvPr id="7" name="Slide Number Placeholder 6">
            <a:extLst>
              <a:ext uri="{FF2B5EF4-FFF2-40B4-BE49-F238E27FC236}">
                <a16:creationId xmlns:a16="http://schemas.microsoft.com/office/drawing/2014/main" id="{DEBDDD8F-9DE8-41FC-A90F-6A3C41E29396}"/>
              </a:ext>
            </a:extLst>
          </p:cNvPr>
          <p:cNvSpPr>
            <a:spLocks noGrp="1"/>
          </p:cNvSpPr>
          <p:nvPr>
            <p:ph type="sldNum" sz="quarter" idx="39"/>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3474159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ABE2F7-8D07-48C2-97E7-7F8A138CB304}"/>
              </a:ext>
            </a:extLst>
          </p:cNvPr>
          <p:cNvSpPr>
            <a:spLocks noGrp="1"/>
          </p:cNvSpPr>
          <p:nvPr>
            <p:ph type="pic" sz="quarter" idx="10"/>
          </p:nvPr>
        </p:nvSpPr>
        <p:spPr>
          <a:xfrm>
            <a:off x="353812" y="264022"/>
            <a:ext cx="1024228" cy="1316743"/>
          </a:xfrm>
        </p:spPr>
        <p:txBody>
          <a:bodyPr/>
          <a:lstStyle>
            <a:lvl1pPr marL="0" indent="0">
              <a:buNone/>
              <a:defRPr/>
            </a:lvl1pPr>
          </a:lstStyle>
          <a:p>
            <a:endParaRPr lang="en-US"/>
          </a:p>
        </p:txBody>
      </p:sp>
      <p:sp>
        <p:nvSpPr>
          <p:cNvPr id="6" name="Text Placeholder 5">
            <a:extLst>
              <a:ext uri="{FF2B5EF4-FFF2-40B4-BE49-F238E27FC236}">
                <a16:creationId xmlns:a16="http://schemas.microsoft.com/office/drawing/2014/main" id="{FAB63514-9D08-4DC0-B2C6-7133FE4BA11D}"/>
              </a:ext>
            </a:extLst>
          </p:cNvPr>
          <p:cNvSpPr>
            <a:spLocks noGrp="1"/>
          </p:cNvSpPr>
          <p:nvPr>
            <p:ph type="body" sz="quarter" idx="11" hasCustomPrompt="1"/>
          </p:nvPr>
        </p:nvSpPr>
        <p:spPr>
          <a:xfrm>
            <a:off x="1436072" y="511362"/>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8" name="Text Placeholder 7">
            <a:extLst>
              <a:ext uri="{FF2B5EF4-FFF2-40B4-BE49-F238E27FC236}">
                <a16:creationId xmlns:a16="http://schemas.microsoft.com/office/drawing/2014/main" id="{19295D5C-CAEB-4DF2-91CC-BFF323C64E7A}"/>
              </a:ext>
            </a:extLst>
          </p:cNvPr>
          <p:cNvSpPr>
            <a:spLocks noGrp="1"/>
          </p:cNvSpPr>
          <p:nvPr>
            <p:ph type="body" sz="quarter" idx="12" hasCustomPrompt="1"/>
          </p:nvPr>
        </p:nvSpPr>
        <p:spPr>
          <a:xfrm>
            <a:off x="1436073" y="807812"/>
            <a:ext cx="1371522" cy="340829"/>
          </a:xfrm>
        </p:spPr>
        <p:txBody>
          <a:bodyPr anchor="ctr">
            <a:normAutofit/>
          </a:bodyPr>
          <a:lstStyle>
            <a:lvl1pPr marL="0" indent="0" algn="ctr">
              <a:buNone/>
              <a:defRPr sz="800"/>
            </a:lvl1pPr>
          </a:lstStyle>
          <a:p>
            <a:pPr lvl="0"/>
            <a:r>
              <a:rPr lang="en-US" sz="800"/>
              <a:t>Title</a:t>
            </a:r>
            <a:endParaRPr lang="en-US"/>
          </a:p>
        </p:txBody>
      </p:sp>
      <p:sp>
        <p:nvSpPr>
          <p:cNvPr id="30" name="Picture Placeholder 3">
            <a:extLst>
              <a:ext uri="{FF2B5EF4-FFF2-40B4-BE49-F238E27FC236}">
                <a16:creationId xmlns:a16="http://schemas.microsoft.com/office/drawing/2014/main" id="{FE0F31B8-C2B8-4031-9270-8ECB33911879}"/>
              </a:ext>
            </a:extLst>
          </p:cNvPr>
          <p:cNvSpPr>
            <a:spLocks noGrp="1"/>
          </p:cNvSpPr>
          <p:nvPr>
            <p:ph type="pic" sz="quarter" idx="13"/>
          </p:nvPr>
        </p:nvSpPr>
        <p:spPr>
          <a:xfrm>
            <a:off x="353812" y="1793155"/>
            <a:ext cx="1024228" cy="1316743"/>
          </a:xfrm>
        </p:spPr>
        <p:txBody>
          <a:bodyPr/>
          <a:lstStyle>
            <a:lvl1pPr marL="0" indent="0">
              <a:buNone/>
              <a:defRPr/>
            </a:lvl1pPr>
          </a:lstStyle>
          <a:p>
            <a:endParaRPr lang="en-US"/>
          </a:p>
        </p:txBody>
      </p:sp>
      <p:sp>
        <p:nvSpPr>
          <p:cNvPr id="31" name="Text Placeholder 5">
            <a:extLst>
              <a:ext uri="{FF2B5EF4-FFF2-40B4-BE49-F238E27FC236}">
                <a16:creationId xmlns:a16="http://schemas.microsoft.com/office/drawing/2014/main" id="{65CE98FF-756C-4D0F-BB24-A0560A340B04}"/>
              </a:ext>
            </a:extLst>
          </p:cNvPr>
          <p:cNvSpPr>
            <a:spLocks noGrp="1"/>
          </p:cNvSpPr>
          <p:nvPr>
            <p:ph type="body" sz="quarter" idx="14" hasCustomPrompt="1"/>
          </p:nvPr>
        </p:nvSpPr>
        <p:spPr>
          <a:xfrm>
            <a:off x="1436072" y="2040495"/>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32" name="Text Placeholder 7">
            <a:extLst>
              <a:ext uri="{FF2B5EF4-FFF2-40B4-BE49-F238E27FC236}">
                <a16:creationId xmlns:a16="http://schemas.microsoft.com/office/drawing/2014/main" id="{958B7983-84F0-47DA-A711-8156BA5A52D6}"/>
              </a:ext>
            </a:extLst>
          </p:cNvPr>
          <p:cNvSpPr>
            <a:spLocks noGrp="1"/>
          </p:cNvSpPr>
          <p:nvPr>
            <p:ph type="body" sz="quarter" idx="15" hasCustomPrompt="1"/>
          </p:nvPr>
        </p:nvSpPr>
        <p:spPr>
          <a:xfrm>
            <a:off x="1436073" y="2336945"/>
            <a:ext cx="1371522" cy="340829"/>
          </a:xfrm>
        </p:spPr>
        <p:txBody>
          <a:bodyPr anchor="ctr">
            <a:normAutofit/>
          </a:bodyPr>
          <a:lstStyle>
            <a:lvl1pPr marL="0" indent="0" algn="ctr">
              <a:buNone/>
              <a:defRPr sz="800"/>
            </a:lvl1pPr>
          </a:lstStyle>
          <a:p>
            <a:pPr lvl="0"/>
            <a:r>
              <a:rPr lang="en-US" sz="800"/>
              <a:t>Title</a:t>
            </a:r>
            <a:endParaRPr lang="en-US"/>
          </a:p>
        </p:txBody>
      </p:sp>
      <p:sp>
        <p:nvSpPr>
          <p:cNvPr id="33" name="Picture Placeholder 3">
            <a:extLst>
              <a:ext uri="{FF2B5EF4-FFF2-40B4-BE49-F238E27FC236}">
                <a16:creationId xmlns:a16="http://schemas.microsoft.com/office/drawing/2014/main" id="{24192ACE-E662-4279-B7AD-6C28CAEF14BB}"/>
              </a:ext>
            </a:extLst>
          </p:cNvPr>
          <p:cNvSpPr>
            <a:spLocks noGrp="1"/>
          </p:cNvSpPr>
          <p:nvPr>
            <p:ph type="pic" sz="quarter" idx="16"/>
          </p:nvPr>
        </p:nvSpPr>
        <p:spPr>
          <a:xfrm>
            <a:off x="353811" y="3322289"/>
            <a:ext cx="1024228" cy="1316743"/>
          </a:xfrm>
        </p:spPr>
        <p:txBody>
          <a:bodyPr/>
          <a:lstStyle>
            <a:lvl1pPr marL="0" indent="0">
              <a:buNone/>
              <a:defRPr/>
            </a:lvl1pPr>
          </a:lstStyle>
          <a:p>
            <a:endParaRPr lang="en-US"/>
          </a:p>
        </p:txBody>
      </p:sp>
      <p:sp>
        <p:nvSpPr>
          <p:cNvPr id="34" name="Text Placeholder 5">
            <a:extLst>
              <a:ext uri="{FF2B5EF4-FFF2-40B4-BE49-F238E27FC236}">
                <a16:creationId xmlns:a16="http://schemas.microsoft.com/office/drawing/2014/main" id="{5A6E6493-B4C6-4DA6-94B7-20014465B377}"/>
              </a:ext>
            </a:extLst>
          </p:cNvPr>
          <p:cNvSpPr>
            <a:spLocks noGrp="1"/>
          </p:cNvSpPr>
          <p:nvPr>
            <p:ph type="body" sz="quarter" idx="17" hasCustomPrompt="1"/>
          </p:nvPr>
        </p:nvSpPr>
        <p:spPr>
          <a:xfrm>
            <a:off x="1436071" y="3569629"/>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35" name="Text Placeholder 7">
            <a:extLst>
              <a:ext uri="{FF2B5EF4-FFF2-40B4-BE49-F238E27FC236}">
                <a16:creationId xmlns:a16="http://schemas.microsoft.com/office/drawing/2014/main" id="{4C4E6C94-8005-48CE-BC2D-97160D36F689}"/>
              </a:ext>
            </a:extLst>
          </p:cNvPr>
          <p:cNvSpPr>
            <a:spLocks noGrp="1"/>
          </p:cNvSpPr>
          <p:nvPr>
            <p:ph type="body" sz="quarter" idx="18" hasCustomPrompt="1"/>
          </p:nvPr>
        </p:nvSpPr>
        <p:spPr>
          <a:xfrm>
            <a:off x="1436072" y="3866079"/>
            <a:ext cx="1371522" cy="340829"/>
          </a:xfrm>
        </p:spPr>
        <p:txBody>
          <a:bodyPr anchor="ctr">
            <a:normAutofit/>
          </a:bodyPr>
          <a:lstStyle>
            <a:lvl1pPr marL="0" indent="0" algn="ctr">
              <a:buNone/>
              <a:defRPr sz="800"/>
            </a:lvl1pPr>
          </a:lstStyle>
          <a:p>
            <a:pPr lvl="0"/>
            <a:r>
              <a:rPr lang="en-US" sz="800"/>
              <a:t>Title</a:t>
            </a:r>
            <a:endParaRPr lang="en-US"/>
          </a:p>
        </p:txBody>
      </p:sp>
      <p:sp>
        <p:nvSpPr>
          <p:cNvPr id="42" name="Picture Placeholder 3">
            <a:extLst>
              <a:ext uri="{FF2B5EF4-FFF2-40B4-BE49-F238E27FC236}">
                <a16:creationId xmlns:a16="http://schemas.microsoft.com/office/drawing/2014/main" id="{0A6E9896-72A1-4A67-A7FC-9FB5E37DA798}"/>
              </a:ext>
            </a:extLst>
          </p:cNvPr>
          <p:cNvSpPr>
            <a:spLocks noGrp="1"/>
          </p:cNvSpPr>
          <p:nvPr>
            <p:ph type="pic" sz="quarter" idx="22"/>
          </p:nvPr>
        </p:nvSpPr>
        <p:spPr>
          <a:xfrm>
            <a:off x="3268731" y="1793155"/>
            <a:ext cx="1024228" cy="1316743"/>
          </a:xfrm>
        </p:spPr>
        <p:txBody>
          <a:bodyPr/>
          <a:lstStyle>
            <a:lvl1pPr marL="0" indent="0">
              <a:buNone/>
              <a:defRPr/>
            </a:lvl1pPr>
          </a:lstStyle>
          <a:p>
            <a:endParaRPr lang="en-US"/>
          </a:p>
        </p:txBody>
      </p:sp>
      <p:sp>
        <p:nvSpPr>
          <p:cNvPr id="43" name="Text Placeholder 5">
            <a:extLst>
              <a:ext uri="{FF2B5EF4-FFF2-40B4-BE49-F238E27FC236}">
                <a16:creationId xmlns:a16="http://schemas.microsoft.com/office/drawing/2014/main" id="{F6D3F50A-2891-4871-97F7-BD3526625F96}"/>
              </a:ext>
            </a:extLst>
          </p:cNvPr>
          <p:cNvSpPr>
            <a:spLocks noGrp="1"/>
          </p:cNvSpPr>
          <p:nvPr>
            <p:ph type="body" sz="quarter" idx="23" hasCustomPrompt="1"/>
          </p:nvPr>
        </p:nvSpPr>
        <p:spPr>
          <a:xfrm>
            <a:off x="4350991" y="2040495"/>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44" name="Text Placeholder 7">
            <a:extLst>
              <a:ext uri="{FF2B5EF4-FFF2-40B4-BE49-F238E27FC236}">
                <a16:creationId xmlns:a16="http://schemas.microsoft.com/office/drawing/2014/main" id="{27505D12-C833-4AC4-936B-0648A0425417}"/>
              </a:ext>
            </a:extLst>
          </p:cNvPr>
          <p:cNvSpPr>
            <a:spLocks noGrp="1"/>
          </p:cNvSpPr>
          <p:nvPr>
            <p:ph type="body" sz="quarter" idx="24" hasCustomPrompt="1"/>
          </p:nvPr>
        </p:nvSpPr>
        <p:spPr>
          <a:xfrm>
            <a:off x="4350992" y="2336945"/>
            <a:ext cx="1371522" cy="340829"/>
          </a:xfrm>
        </p:spPr>
        <p:txBody>
          <a:bodyPr anchor="ctr">
            <a:normAutofit/>
          </a:bodyPr>
          <a:lstStyle>
            <a:lvl1pPr marL="0" indent="0" algn="ctr">
              <a:buNone/>
              <a:defRPr sz="800"/>
            </a:lvl1pPr>
          </a:lstStyle>
          <a:p>
            <a:pPr lvl="0"/>
            <a:r>
              <a:rPr lang="en-US" sz="800"/>
              <a:t>Title</a:t>
            </a:r>
            <a:endParaRPr lang="en-US"/>
          </a:p>
        </p:txBody>
      </p:sp>
      <p:sp>
        <p:nvSpPr>
          <p:cNvPr id="45" name="Picture Placeholder 3">
            <a:extLst>
              <a:ext uri="{FF2B5EF4-FFF2-40B4-BE49-F238E27FC236}">
                <a16:creationId xmlns:a16="http://schemas.microsoft.com/office/drawing/2014/main" id="{94D4592B-B970-46FC-B77B-4B5329065F79}"/>
              </a:ext>
            </a:extLst>
          </p:cNvPr>
          <p:cNvSpPr>
            <a:spLocks noGrp="1"/>
          </p:cNvSpPr>
          <p:nvPr>
            <p:ph type="pic" sz="quarter" idx="25"/>
          </p:nvPr>
        </p:nvSpPr>
        <p:spPr>
          <a:xfrm>
            <a:off x="3268730" y="3322289"/>
            <a:ext cx="1024228" cy="1316743"/>
          </a:xfrm>
        </p:spPr>
        <p:txBody>
          <a:bodyPr/>
          <a:lstStyle>
            <a:lvl1pPr marL="0" indent="0">
              <a:buNone/>
              <a:defRPr/>
            </a:lvl1pPr>
          </a:lstStyle>
          <a:p>
            <a:endParaRPr lang="en-US"/>
          </a:p>
        </p:txBody>
      </p:sp>
      <p:sp>
        <p:nvSpPr>
          <p:cNvPr id="46" name="Text Placeholder 5">
            <a:extLst>
              <a:ext uri="{FF2B5EF4-FFF2-40B4-BE49-F238E27FC236}">
                <a16:creationId xmlns:a16="http://schemas.microsoft.com/office/drawing/2014/main" id="{B8B7A88F-A2A1-40B4-BE90-5A8D949A79E3}"/>
              </a:ext>
            </a:extLst>
          </p:cNvPr>
          <p:cNvSpPr>
            <a:spLocks noGrp="1"/>
          </p:cNvSpPr>
          <p:nvPr>
            <p:ph type="body" sz="quarter" idx="26" hasCustomPrompt="1"/>
          </p:nvPr>
        </p:nvSpPr>
        <p:spPr>
          <a:xfrm>
            <a:off x="4350990" y="3569629"/>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47" name="Text Placeholder 7">
            <a:extLst>
              <a:ext uri="{FF2B5EF4-FFF2-40B4-BE49-F238E27FC236}">
                <a16:creationId xmlns:a16="http://schemas.microsoft.com/office/drawing/2014/main" id="{881C8AF2-7C54-4393-AD9C-6873382679B7}"/>
              </a:ext>
            </a:extLst>
          </p:cNvPr>
          <p:cNvSpPr>
            <a:spLocks noGrp="1"/>
          </p:cNvSpPr>
          <p:nvPr>
            <p:ph type="body" sz="quarter" idx="27" hasCustomPrompt="1"/>
          </p:nvPr>
        </p:nvSpPr>
        <p:spPr>
          <a:xfrm>
            <a:off x="4350991" y="3866079"/>
            <a:ext cx="1371522" cy="340829"/>
          </a:xfrm>
        </p:spPr>
        <p:txBody>
          <a:bodyPr anchor="ctr">
            <a:normAutofit/>
          </a:bodyPr>
          <a:lstStyle>
            <a:lvl1pPr marL="0" indent="0" algn="ctr">
              <a:buNone/>
              <a:defRPr sz="800"/>
            </a:lvl1pPr>
          </a:lstStyle>
          <a:p>
            <a:pPr lvl="0"/>
            <a:r>
              <a:rPr lang="en-US" sz="800"/>
              <a:t>Title</a:t>
            </a:r>
            <a:endParaRPr lang="en-US"/>
          </a:p>
        </p:txBody>
      </p:sp>
      <p:sp>
        <p:nvSpPr>
          <p:cNvPr id="51" name="Picture Placeholder 3">
            <a:extLst>
              <a:ext uri="{FF2B5EF4-FFF2-40B4-BE49-F238E27FC236}">
                <a16:creationId xmlns:a16="http://schemas.microsoft.com/office/drawing/2014/main" id="{D48CB705-A608-438D-9A7F-2B74786AD679}"/>
              </a:ext>
            </a:extLst>
          </p:cNvPr>
          <p:cNvSpPr>
            <a:spLocks noGrp="1"/>
          </p:cNvSpPr>
          <p:nvPr>
            <p:ph type="pic" sz="quarter" idx="31"/>
          </p:nvPr>
        </p:nvSpPr>
        <p:spPr>
          <a:xfrm>
            <a:off x="6183650" y="1793155"/>
            <a:ext cx="1024228" cy="1316743"/>
          </a:xfrm>
        </p:spPr>
        <p:txBody>
          <a:bodyPr/>
          <a:lstStyle>
            <a:lvl1pPr marL="0" indent="0">
              <a:buNone/>
              <a:defRPr/>
            </a:lvl1pPr>
          </a:lstStyle>
          <a:p>
            <a:endParaRPr lang="en-US"/>
          </a:p>
        </p:txBody>
      </p:sp>
      <p:sp>
        <p:nvSpPr>
          <p:cNvPr id="52" name="Text Placeholder 5">
            <a:extLst>
              <a:ext uri="{FF2B5EF4-FFF2-40B4-BE49-F238E27FC236}">
                <a16:creationId xmlns:a16="http://schemas.microsoft.com/office/drawing/2014/main" id="{CE6D02E8-34CC-4F95-8E23-0A96EB3AD192}"/>
              </a:ext>
            </a:extLst>
          </p:cNvPr>
          <p:cNvSpPr>
            <a:spLocks noGrp="1"/>
          </p:cNvSpPr>
          <p:nvPr>
            <p:ph type="body" sz="quarter" idx="32" hasCustomPrompt="1"/>
          </p:nvPr>
        </p:nvSpPr>
        <p:spPr>
          <a:xfrm>
            <a:off x="7265910" y="2040495"/>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53" name="Text Placeholder 7">
            <a:extLst>
              <a:ext uri="{FF2B5EF4-FFF2-40B4-BE49-F238E27FC236}">
                <a16:creationId xmlns:a16="http://schemas.microsoft.com/office/drawing/2014/main" id="{5E0F0776-E6C7-4B7F-AB21-98DFCBC050F2}"/>
              </a:ext>
            </a:extLst>
          </p:cNvPr>
          <p:cNvSpPr>
            <a:spLocks noGrp="1"/>
          </p:cNvSpPr>
          <p:nvPr>
            <p:ph type="body" sz="quarter" idx="33" hasCustomPrompt="1"/>
          </p:nvPr>
        </p:nvSpPr>
        <p:spPr>
          <a:xfrm>
            <a:off x="7265911" y="2336945"/>
            <a:ext cx="1371522" cy="340829"/>
          </a:xfrm>
        </p:spPr>
        <p:txBody>
          <a:bodyPr anchor="ctr">
            <a:normAutofit/>
          </a:bodyPr>
          <a:lstStyle>
            <a:lvl1pPr marL="0" indent="0" algn="ctr">
              <a:buNone/>
              <a:defRPr sz="800"/>
            </a:lvl1pPr>
          </a:lstStyle>
          <a:p>
            <a:pPr lvl="0"/>
            <a:r>
              <a:rPr lang="en-US" sz="800"/>
              <a:t>Title</a:t>
            </a:r>
            <a:endParaRPr lang="en-US"/>
          </a:p>
        </p:txBody>
      </p:sp>
      <p:sp>
        <p:nvSpPr>
          <p:cNvPr id="54" name="Picture Placeholder 3">
            <a:extLst>
              <a:ext uri="{FF2B5EF4-FFF2-40B4-BE49-F238E27FC236}">
                <a16:creationId xmlns:a16="http://schemas.microsoft.com/office/drawing/2014/main" id="{3AC3BE22-195F-48DD-876F-472E5D98E071}"/>
              </a:ext>
            </a:extLst>
          </p:cNvPr>
          <p:cNvSpPr>
            <a:spLocks noGrp="1"/>
          </p:cNvSpPr>
          <p:nvPr>
            <p:ph type="pic" sz="quarter" idx="34"/>
          </p:nvPr>
        </p:nvSpPr>
        <p:spPr>
          <a:xfrm>
            <a:off x="6183649" y="3322289"/>
            <a:ext cx="1024228" cy="1316743"/>
          </a:xfrm>
        </p:spPr>
        <p:txBody>
          <a:bodyPr/>
          <a:lstStyle>
            <a:lvl1pPr marL="0" indent="0">
              <a:buNone/>
              <a:defRPr/>
            </a:lvl1pPr>
          </a:lstStyle>
          <a:p>
            <a:endParaRPr lang="en-US"/>
          </a:p>
        </p:txBody>
      </p:sp>
      <p:sp>
        <p:nvSpPr>
          <p:cNvPr id="55" name="Text Placeholder 5">
            <a:extLst>
              <a:ext uri="{FF2B5EF4-FFF2-40B4-BE49-F238E27FC236}">
                <a16:creationId xmlns:a16="http://schemas.microsoft.com/office/drawing/2014/main" id="{6CED9066-5B4A-4232-93F6-AE625A78B340}"/>
              </a:ext>
            </a:extLst>
          </p:cNvPr>
          <p:cNvSpPr>
            <a:spLocks noGrp="1"/>
          </p:cNvSpPr>
          <p:nvPr>
            <p:ph type="body" sz="quarter" idx="35" hasCustomPrompt="1"/>
          </p:nvPr>
        </p:nvSpPr>
        <p:spPr>
          <a:xfrm>
            <a:off x="7265909" y="3569629"/>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56" name="Text Placeholder 7">
            <a:extLst>
              <a:ext uri="{FF2B5EF4-FFF2-40B4-BE49-F238E27FC236}">
                <a16:creationId xmlns:a16="http://schemas.microsoft.com/office/drawing/2014/main" id="{11532001-1BDD-4903-96AC-C9570ABB6A41}"/>
              </a:ext>
            </a:extLst>
          </p:cNvPr>
          <p:cNvSpPr>
            <a:spLocks noGrp="1"/>
          </p:cNvSpPr>
          <p:nvPr>
            <p:ph type="body" sz="quarter" idx="36" hasCustomPrompt="1"/>
          </p:nvPr>
        </p:nvSpPr>
        <p:spPr>
          <a:xfrm>
            <a:off x="7265910" y="3866079"/>
            <a:ext cx="1371522" cy="340829"/>
          </a:xfrm>
        </p:spPr>
        <p:txBody>
          <a:bodyPr anchor="ctr">
            <a:normAutofit/>
          </a:bodyPr>
          <a:lstStyle>
            <a:lvl1pPr marL="0" indent="0" algn="ctr">
              <a:buNone/>
              <a:defRPr sz="800"/>
            </a:lvl1pPr>
          </a:lstStyle>
          <a:p>
            <a:pPr lvl="0"/>
            <a:r>
              <a:rPr lang="en-US" sz="800"/>
              <a:t>Title</a:t>
            </a:r>
            <a:endParaRPr lang="en-US"/>
          </a:p>
        </p:txBody>
      </p:sp>
      <p:sp>
        <p:nvSpPr>
          <p:cNvPr id="57" name="Rectangle 56">
            <a:extLst>
              <a:ext uri="{FF2B5EF4-FFF2-40B4-BE49-F238E27FC236}">
                <a16:creationId xmlns:a16="http://schemas.microsoft.com/office/drawing/2014/main" id="{8A651580-E035-4B1B-834D-CD2492E08091}"/>
              </a:ext>
            </a:extLst>
          </p:cNvPr>
          <p:cNvSpPr/>
          <p:nvPr userDrawn="1"/>
        </p:nvSpPr>
        <p:spPr>
          <a:xfrm rot="5400000">
            <a:off x="-397932" y="829022"/>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1" name="Rectangle 60">
            <a:extLst>
              <a:ext uri="{FF2B5EF4-FFF2-40B4-BE49-F238E27FC236}">
                <a16:creationId xmlns:a16="http://schemas.microsoft.com/office/drawing/2014/main" id="{76F40C4F-ECEE-4427-A8B8-C51B6FC2A2C0}"/>
              </a:ext>
            </a:extLst>
          </p:cNvPr>
          <p:cNvSpPr/>
          <p:nvPr userDrawn="1"/>
        </p:nvSpPr>
        <p:spPr>
          <a:xfrm rot="5400000">
            <a:off x="-406799" y="2358154"/>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2" name="Rectangle 61">
            <a:extLst>
              <a:ext uri="{FF2B5EF4-FFF2-40B4-BE49-F238E27FC236}">
                <a16:creationId xmlns:a16="http://schemas.microsoft.com/office/drawing/2014/main" id="{5ACA9D73-9B53-4B35-8A5A-9DD1209FFC3F}"/>
              </a:ext>
            </a:extLst>
          </p:cNvPr>
          <p:cNvSpPr/>
          <p:nvPr userDrawn="1"/>
        </p:nvSpPr>
        <p:spPr>
          <a:xfrm rot="5400000">
            <a:off x="-406799" y="3887286"/>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4" name="Rectangle 63">
            <a:extLst>
              <a:ext uri="{FF2B5EF4-FFF2-40B4-BE49-F238E27FC236}">
                <a16:creationId xmlns:a16="http://schemas.microsoft.com/office/drawing/2014/main" id="{BB53143E-4E24-4F2E-8EF7-B734F157B345}"/>
              </a:ext>
            </a:extLst>
          </p:cNvPr>
          <p:cNvSpPr/>
          <p:nvPr userDrawn="1"/>
        </p:nvSpPr>
        <p:spPr>
          <a:xfrm rot="5400000">
            <a:off x="2516987" y="2358153"/>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5" name="Rectangle 64">
            <a:extLst>
              <a:ext uri="{FF2B5EF4-FFF2-40B4-BE49-F238E27FC236}">
                <a16:creationId xmlns:a16="http://schemas.microsoft.com/office/drawing/2014/main" id="{D9960686-5920-4EEE-8860-AD3F1320206B}"/>
              </a:ext>
            </a:extLst>
          </p:cNvPr>
          <p:cNvSpPr/>
          <p:nvPr userDrawn="1"/>
        </p:nvSpPr>
        <p:spPr>
          <a:xfrm rot="5400000">
            <a:off x="2523146" y="3887284"/>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7" name="Rectangle 66">
            <a:extLst>
              <a:ext uri="{FF2B5EF4-FFF2-40B4-BE49-F238E27FC236}">
                <a16:creationId xmlns:a16="http://schemas.microsoft.com/office/drawing/2014/main" id="{E5AD35A0-0B85-4CD3-9E88-379C10174C14}"/>
              </a:ext>
            </a:extLst>
          </p:cNvPr>
          <p:cNvSpPr/>
          <p:nvPr userDrawn="1"/>
        </p:nvSpPr>
        <p:spPr>
          <a:xfrm rot="5400000">
            <a:off x="5431907" y="2358155"/>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8" name="Rectangle 67">
            <a:extLst>
              <a:ext uri="{FF2B5EF4-FFF2-40B4-BE49-F238E27FC236}">
                <a16:creationId xmlns:a16="http://schemas.microsoft.com/office/drawing/2014/main" id="{1AAA936C-F473-461F-9075-51329772263E}"/>
              </a:ext>
            </a:extLst>
          </p:cNvPr>
          <p:cNvSpPr/>
          <p:nvPr userDrawn="1"/>
        </p:nvSpPr>
        <p:spPr>
          <a:xfrm rot="5400000">
            <a:off x="5431905" y="3887284"/>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5" name="Title 14">
            <a:extLst>
              <a:ext uri="{FF2B5EF4-FFF2-40B4-BE49-F238E27FC236}">
                <a16:creationId xmlns:a16="http://schemas.microsoft.com/office/drawing/2014/main" id="{F1729FF3-4DF8-4C46-B8A0-6751BCA89A71}"/>
              </a:ext>
            </a:extLst>
          </p:cNvPr>
          <p:cNvSpPr>
            <a:spLocks noGrp="1"/>
          </p:cNvSpPr>
          <p:nvPr>
            <p:ph type="title"/>
          </p:nvPr>
        </p:nvSpPr>
        <p:spPr>
          <a:xfrm>
            <a:off x="3088144" y="273844"/>
            <a:ext cx="5427205" cy="994172"/>
          </a:xfrm>
        </p:spPr>
        <p:txBody>
          <a:bodyPr/>
          <a:lstStyle/>
          <a:p>
            <a:r>
              <a:rPr lang="en-US"/>
              <a:t>Click to edit Master title style</a:t>
            </a:r>
          </a:p>
        </p:txBody>
      </p:sp>
      <p:sp>
        <p:nvSpPr>
          <p:cNvPr id="2" name="Date Placeholder 1">
            <a:extLst>
              <a:ext uri="{FF2B5EF4-FFF2-40B4-BE49-F238E27FC236}">
                <a16:creationId xmlns:a16="http://schemas.microsoft.com/office/drawing/2014/main" id="{D8795489-FFF0-4F57-A238-4D59366540AD}"/>
              </a:ext>
            </a:extLst>
          </p:cNvPr>
          <p:cNvSpPr>
            <a:spLocks noGrp="1"/>
          </p:cNvSpPr>
          <p:nvPr>
            <p:ph type="dt" sz="half" idx="37"/>
          </p:nvPr>
        </p:nvSpPr>
        <p:spPr/>
        <p:txBody>
          <a:bodyPr/>
          <a:lstStyle/>
          <a:p>
            <a:r>
              <a:rPr lang="en-US"/>
              <a:t>June 2023</a:t>
            </a:r>
          </a:p>
        </p:txBody>
      </p:sp>
      <p:sp>
        <p:nvSpPr>
          <p:cNvPr id="3" name="Footer Placeholder 2">
            <a:extLst>
              <a:ext uri="{FF2B5EF4-FFF2-40B4-BE49-F238E27FC236}">
                <a16:creationId xmlns:a16="http://schemas.microsoft.com/office/drawing/2014/main" id="{4956FA23-C249-45CA-86A1-4C9BBC88F5CB}"/>
              </a:ext>
            </a:extLst>
          </p:cNvPr>
          <p:cNvSpPr>
            <a:spLocks noGrp="1"/>
          </p:cNvSpPr>
          <p:nvPr>
            <p:ph type="ftr" sz="quarter" idx="38"/>
          </p:nvPr>
        </p:nvSpPr>
        <p:spPr/>
        <p:txBody>
          <a:bodyPr/>
          <a:lstStyle/>
          <a:p>
            <a:r>
              <a:rPr lang="en-US"/>
              <a:t>Virtual AskQC Office Hours: Cataloging Rare Materials Defensively</a:t>
            </a:r>
          </a:p>
        </p:txBody>
      </p:sp>
      <p:sp>
        <p:nvSpPr>
          <p:cNvPr id="5" name="Slide Number Placeholder 4">
            <a:extLst>
              <a:ext uri="{FF2B5EF4-FFF2-40B4-BE49-F238E27FC236}">
                <a16:creationId xmlns:a16="http://schemas.microsoft.com/office/drawing/2014/main" id="{CD9BC803-A4B7-4B75-9F91-BFCA305461AE}"/>
              </a:ext>
            </a:extLst>
          </p:cNvPr>
          <p:cNvSpPr>
            <a:spLocks noGrp="1"/>
          </p:cNvSpPr>
          <p:nvPr>
            <p:ph type="sldNum" sz="quarter" idx="39"/>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550063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ABE2F7-8D07-48C2-97E7-7F8A138CB304}"/>
              </a:ext>
            </a:extLst>
          </p:cNvPr>
          <p:cNvSpPr>
            <a:spLocks noGrp="1"/>
          </p:cNvSpPr>
          <p:nvPr>
            <p:ph type="pic" sz="quarter" idx="10"/>
          </p:nvPr>
        </p:nvSpPr>
        <p:spPr>
          <a:xfrm>
            <a:off x="353812" y="180315"/>
            <a:ext cx="1024228" cy="1316743"/>
          </a:xfrm>
        </p:spPr>
        <p:txBody>
          <a:bodyPr/>
          <a:lstStyle>
            <a:lvl1pPr marL="0" indent="0">
              <a:buNone/>
              <a:defRPr/>
            </a:lvl1pPr>
          </a:lstStyle>
          <a:p>
            <a:endParaRPr lang="en-US"/>
          </a:p>
        </p:txBody>
      </p:sp>
      <p:sp>
        <p:nvSpPr>
          <p:cNvPr id="6" name="Text Placeholder 5">
            <a:extLst>
              <a:ext uri="{FF2B5EF4-FFF2-40B4-BE49-F238E27FC236}">
                <a16:creationId xmlns:a16="http://schemas.microsoft.com/office/drawing/2014/main" id="{FAB63514-9D08-4DC0-B2C6-7133FE4BA11D}"/>
              </a:ext>
            </a:extLst>
          </p:cNvPr>
          <p:cNvSpPr>
            <a:spLocks noGrp="1"/>
          </p:cNvSpPr>
          <p:nvPr>
            <p:ph type="body" sz="quarter" idx="11" hasCustomPrompt="1"/>
          </p:nvPr>
        </p:nvSpPr>
        <p:spPr>
          <a:xfrm>
            <a:off x="1436072" y="427655"/>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8" name="Text Placeholder 7">
            <a:extLst>
              <a:ext uri="{FF2B5EF4-FFF2-40B4-BE49-F238E27FC236}">
                <a16:creationId xmlns:a16="http://schemas.microsoft.com/office/drawing/2014/main" id="{19295D5C-CAEB-4DF2-91CC-BFF323C64E7A}"/>
              </a:ext>
            </a:extLst>
          </p:cNvPr>
          <p:cNvSpPr>
            <a:spLocks noGrp="1"/>
          </p:cNvSpPr>
          <p:nvPr>
            <p:ph type="body" sz="quarter" idx="12" hasCustomPrompt="1"/>
          </p:nvPr>
        </p:nvSpPr>
        <p:spPr>
          <a:xfrm>
            <a:off x="1436073" y="724105"/>
            <a:ext cx="1371522" cy="340829"/>
          </a:xfrm>
        </p:spPr>
        <p:txBody>
          <a:bodyPr anchor="ctr">
            <a:normAutofit/>
          </a:bodyPr>
          <a:lstStyle>
            <a:lvl1pPr marL="0" indent="0" algn="ctr">
              <a:buNone/>
              <a:defRPr sz="800"/>
            </a:lvl1pPr>
          </a:lstStyle>
          <a:p>
            <a:pPr lvl="0"/>
            <a:r>
              <a:rPr lang="en-US" sz="800"/>
              <a:t>Title</a:t>
            </a:r>
            <a:endParaRPr lang="en-US"/>
          </a:p>
        </p:txBody>
      </p:sp>
      <p:sp>
        <p:nvSpPr>
          <p:cNvPr id="30" name="Picture Placeholder 3">
            <a:extLst>
              <a:ext uri="{FF2B5EF4-FFF2-40B4-BE49-F238E27FC236}">
                <a16:creationId xmlns:a16="http://schemas.microsoft.com/office/drawing/2014/main" id="{FE0F31B8-C2B8-4031-9270-8ECB33911879}"/>
              </a:ext>
            </a:extLst>
          </p:cNvPr>
          <p:cNvSpPr>
            <a:spLocks noGrp="1"/>
          </p:cNvSpPr>
          <p:nvPr>
            <p:ph type="pic" sz="quarter" idx="13"/>
          </p:nvPr>
        </p:nvSpPr>
        <p:spPr>
          <a:xfrm>
            <a:off x="353812" y="1709448"/>
            <a:ext cx="1024228" cy="1316743"/>
          </a:xfrm>
        </p:spPr>
        <p:txBody>
          <a:bodyPr/>
          <a:lstStyle>
            <a:lvl1pPr marL="0" indent="0">
              <a:buNone/>
              <a:defRPr/>
            </a:lvl1pPr>
          </a:lstStyle>
          <a:p>
            <a:endParaRPr lang="en-US"/>
          </a:p>
        </p:txBody>
      </p:sp>
      <p:sp>
        <p:nvSpPr>
          <p:cNvPr id="31" name="Text Placeholder 5">
            <a:extLst>
              <a:ext uri="{FF2B5EF4-FFF2-40B4-BE49-F238E27FC236}">
                <a16:creationId xmlns:a16="http://schemas.microsoft.com/office/drawing/2014/main" id="{65CE98FF-756C-4D0F-BB24-A0560A340B04}"/>
              </a:ext>
            </a:extLst>
          </p:cNvPr>
          <p:cNvSpPr>
            <a:spLocks noGrp="1"/>
          </p:cNvSpPr>
          <p:nvPr>
            <p:ph type="body" sz="quarter" idx="14" hasCustomPrompt="1"/>
          </p:nvPr>
        </p:nvSpPr>
        <p:spPr>
          <a:xfrm>
            <a:off x="1436072" y="1956788"/>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32" name="Text Placeholder 7">
            <a:extLst>
              <a:ext uri="{FF2B5EF4-FFF2-40B4-BE49-F238E27FC236}">
                <a16:creationId xmlns:a16="http://schemas.microsoft.com/office/drawing/2014/main" id="{958B7983-84F0-47DA-A711-8156BA5A52D6}"/>
              </a:ext>
            </a:extLst>
          </p:cNvPr>
          <p:cNvSpPr>
            <a:spLocks noGrp="1"/>
          </p:cNvSpPr>
          <p:nvPr>
            <p:ph type="body" sz="quarter" idx="15" hasCustomPrompt="1"/>
          </p:nvPr>
        </p:nvSpPr>
        <p:spPr>
          <a:xfrm>
            <a:off x="1436073" y="2253238"/>
            <a:ext cx="1371522" cy="340829"/>
          </a:xfrm>
        </p:spPr>
        <p:txBody>
          <a:bodyPr anchor="ctr">
            <a:normAutofit/>
          </a:bodyPr>
          <a:lstStyle>
            <a:lvl1pPr marL="0" indent="0" algn="ctr">
              <a:buNone/>
              <a:defRPr sz="800"/>
            </a:lvl1pPr>
          </a:lstStyle>
          <a:p>
            <a:pPr lvl="0"/>
            <a:r>
              <a:rPr lang="en-US" sz="800"/>
              <a:t>Title</a:t>
            </a:r>
            <a:endParaRPr lang="en-US"/>
          </a:p>
        </p:txBody>
      </p:sp>
      <p:sp>
        <p:nvSpPr>
          <p:cNvPr id="33" name="Picture Placeholder 3">
            <a:extLst>
              <a:ext uri="{FF2B5EF4-FFF2-40B4-BE49-F238E27FC236}">
                <a16:creationId xmlns:a16="http://schemas.microsoft.com/office/drawing/2014/main" id="{24192ACE-E662-4279-B7AD-6C28CAEF14BB}"/>
              </a:ext>
            </a:extLst>
          </p:cNvPr>
          <p:cNvSpPr>
            <a:spLocks noGrp="1"/>
          </p:cNvSpPr>
          <p:nvPr>
            <p:ph type="pic" sz="quarter" idx="16"/>
          </p:nvPr>
        </p:nvSpPr>
        <p:spPr>
          <a:xfrm>
            <a:off x="353811" y="3238582"/>
            <a:ext cx="1024228" cy="1316743"/>
          </a:xfrm>
        </p:spPr>
        <p:txBody>
          <a:bodyPr/>
          <a:lstStyle>
            <a:lvl1pPr marL="0" indent="0">
              <a:buNone/>
              <a:defRPr/>
            </a:lvl1pPr>
          </a:lstStyle>
          <a:p>
            <a:endParaRPr lang="en-US"/>
          </a:p>
        </p:txBody>
      </p:sp>
      <p:sp>
        <p:nvSpPr>
          <p:cNvPr id="34" name="Text Placeholder 5">
            <a:extLst>
              <a:ext uri="{FF2B5EF4-FFF2-40B4-BE49-F238E27FC236}">
                <a16:creationId xmlns:a16="http://schemas.microsoft.com/office/drawing/2014/main" id="{5A6E6493-B4C6-4DA6-94B7-20014465B377}"/>
              </a:ext>
            </a:extLst>
          </p:cNvPr>
          <p:cNvSpPr>
            <a:spLocks noGrp="1"/>
          </p:cNvSpPr>
          <p:nvPr>
            <p:ph type="body" sz="quarter" idx="17" hasCustomPrompt="1"/>
          </p:nvPr>
        </p:nvSpPr>
        <p:spPr>
          <a:xfrm>
            <a:off x="1436071" y="3485922"/>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35" name="Text Placeholder 7">
            <a:extLst>
              <a:ext uri="{FF2B5EF4-FFF2-40B4-BE49-F238E27FC236}">
                <a16:creationId xmlns:a16="http://schemas.microsoft.com/office/drawing/2014/main" id="{4C4E6C94-8005-48CE-BC2D-97160D36F689}"/>
              </a:ext>
            </a:extLst>
          </p:cNvPr>
          <p:cNvSpPr>
            <a:spLocks noGrp="1"/>
          </p:cNvSpPr>
          <p:nvPr>
            <p:ph type="body" sz="quarter" idx="18" hasCustomPrompt="1"/>
          </p:nvPr>
        </p:nvSpPr>
        <p:spPr>
          <a:xfrm>
            <a:off x="1436072" y="3782372"/>
            <a:ext cx="1371522" cy="340829"/>
          </a:xfrm>
        </p:spPr>
        <p:txBody>
          <a:bodyPr anchor="ctr">
            <a:normAutofit/>
          </a:bodyPr>
          <a:lstStyle>
            <a:lvl1pPr marL="0" indent="0" algn="ctr">
              <a:buNone/>
              <a:defRPr sz="800"/>
            </a:lvl1pPr>
          </a:lstStyle>
          <a:p>
            <a:pPr lvl="0"/>
            <a:r>
              <a:rPr lang="en-US" sz="800"/>
              <a:t>Title</a:t>
            </a:r>
            <a:endParaRPr lang="en-US"/>
          </a:p>
        </p:txBody>
      </p:sp>
      <p:sp>
        <p:nvSpPr>
          <p:cNvPr id="39" name="Picture Placeholder 3">
            <a:extLst>
              <a:ext uri="{FF2B5EF4-FFF2-40B4-BE49-F238E27FC236}">
                <a16:creationId xmlns:a16="http://schemas.microsoft.com/office/drawing/2014/main" id="{A618D15C-43E6-4B10-9D18-ED452ACE1124}"/>
              </a:ext>
            </a:extLst>
          </p:cNvPr>
          <p:cNvSpPr>
            <a:spLocks noGrp="1"/>
          </p:cNvSpPr>
          <p:nvPr>
            <p:ph type="pic" sz="quarter" idx="19"/>
          </p:nvPr>
        </p:nvSpPr>
        <p:spPr>
          <a:xfrm>
            <a:off x="3268731" y="180315"/>
            <a:ext cx="1024228" cy="1316743"/>
          </a:xfrm>
        </p:spPr>
        <p:txBody>
          <a:bodyPr/>
          <a:lstStyle>
            <a:lvl1pPr marL="0" indent="0">
              <a:buNone/>
              <a:defRPr/>
            </a:lvl1pPr>
          </a:lstStyle>
          <a:p>
            <a:endParaRPr lang="en-US"/>
          </a:p>
        </p:txBody>
      </p:sp>
      <p:sp>
        <p:nvSpPr>
          <p:cNvPr id="40" name="Text Placeholder 5">
            <a:extLst>
              <a:ext uri="{FF2B5EF4-FFF2-40B4-BE49-F238E27FC236}">
                <a16:creationId xmlns:a16="http://schemas.microsoft.com/office/drawing/2014/main" id="{14A9B54C-DE95-4ABA-A6B7-E44101004DD6}"/>
              </a:ext>
            </a:extLst>
          </p:cNvPr>
          <p:cNvSpPr>
            <a:spLocks noGrp="1"/>
          </p:cNvSpPr>
          <p:nvPr>
            <p:ph type="body" sz="quarter" idx="20" hasCustomPrompt="1"/>
          </p:nvPr>
        </p:nvSpPr>
        <p:spPr>
          <a:xfrm>
            <a:off x="4350991" y="427655"/>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41" name="Text Placeholder 7">
            <a:extLst>
              <a:ext uri="{FF2B5EF4-FFF2-40B4-BE49-F238E27FC236}">
                <a16:creationId xmlns:a16="http://schemas.microsoft.com/office/drawing/2014/main" id="{29E34AC3-FE49-4D79-8867-06ACFAD9FDB1}"/>
              </a:ext>
            </a:extLst>
          </p:cNvPr>
          <p:cNvSpPr>
            <a:spLocks noGrp="1"/>
          </p:cNvSpPr>
          <p:nvPr>
            <p:ph type="body" sz="quarter" idx="21" hasCustomPrompt="1"/>
          </p:nvPr>
        </p:nvSpPr>
        <p:spPr>
          <a:xfrm>
            <a:off x="4350992" y="724105"/>
            <a:ext cx="1371522" cy="340829"/>
          </a:xfrm>
        </p:spPr>
        <p:txBody>
          <a:bodyPr anchor="ctr">
            <a:normAutofit/>
          </a:bodyPr>
          <a:lstStyle>
            <a:lvl1pPr marL="0" indent="0" algn="ctr">
              <a:buNone/>
              <a:defRPr sz="800"/>
            </a:lvl1pPr>
          </a:lstStyle>
          <a:p>
            <a:pPr lvl="0"/>
            <a:r>
              <a:rPr lang="en-US" sz="800"/>
              <a:t>Title</a:t>
            </a:r>
            <a:endParaRPr lang="en-US"/>
          </a:p>
        </p:txBody>
      </p:sp>
      <p:sp>
        <p:nvSpPr>
          <p:cNvPr id="42" name="Picture Placeholder 3">
            <a:extLst>
              <a:ext uri="{FF2B5EF4-FFF2-40B4-BE49-F238E27FC236}">
                <a16:creationId xmlns:a16="http://schemas.microsoft.com/office/drawing/2014/main" id="{0A6E9896-72A1-4A67-A7FC-9FB5E37DA798}"/>
              </a:ext>
            </a:extLst>
          </p:cNvPr>
          <p:cNvSpPr>
            <a:spLocks noGrp="1"/>
          </p:cNvSpPr>
          <p:nvPr>
            <p:ph type="pic" sz="quarter" idx="22"/>
          </p:nvPr>
        </p:nvSpPr>
        <p:spPr>
          <a:xfrm>
            <a:off x="3268731" y="1709448"/>
            <a:ext cx="1024228" cy="1316743"/>
          </a:xfrm>
        </p:spPr>
        <p:txBody>
          <a:bodyPr/>
          <a:lstStyle>
            <a:lvl1pPr marL="0" indent="0">
              <a:buNone/>
              <a:defRPr/>
            </a:lvl1pPr>
          </a:lstStyle>
          <a:p>
            <a:endParaRPr lang="en-US"/>
          </a:p>
        </p:txBody>
      </p:sp>
      <p:sp>
        <p:nvSpPr>
          <p:cNvPr id="43" name="Text Placeholder 5">
            <a:extLst>
              <a:ext uri="{FF2B5EF4-FFF2-40B4-BE49-F238E27FC236}">
                <a16:creationId xmlns:a16="http://schemas.microsoft.com/office/drawing/2014/main" id="{F6D3F50A-2891-4871-97F7-BD3526625F96}"/>
              </a:ext>
            </a:extLst>
          </p:cNvPr>
          <p:cNvSpPr>
            <a:spLocks noGrp="1"/>
          </p:cNvSpPr>
          <p:nvPr>
            <p:ph type="body" sz="quarter" idx="23" hasCustomPrompt="1"/>
          </p:nvPr>
        </p:nvSpPr>
        <p:spPr>
          <a:xfrm>
            <a:off x="4350991" y="1956788"/>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44" name="Text Placeholder 7">
            <a:extLst>
              <a:ext uri="{FF2B5EF4-FFF2-40B4-BE49-F238E27FC236}">
                <a16:creationId xmlns:a16="http://schemas.microsoft.com/office/drawing/2014/main" id="{27505D12-C833-4AC4-936B-0648A0425417}"/>
              </a:ext>
            </a:extLst>
          </p:cNvPr>
          <p:cNvSpPr>
            <a:spLocks noGrp="1"/>
          </p:cNvSpPr>
          <p:nvPr>
            <p:ph type="body" sz="quarter" idx="24" hasCustomPrompt="1"/>
          </p:nvPr>
        </p:nvSpPr>
        <p:spPr>
          <a:xfrm>
            <a:off x="4350992" y="2253238"/>
            <a:ext cx="1371522" cy="340829"/>
          </a:xfrm>
        </p:spPr>
        <p:txBody>
          <a:bodyPr anchor="ctr">
            <a:normAutofit/>
          </a:bodyPr>
          <a:lstStyle>
            <a:lvl1pPr marL="0" indent="0" algn="ctr">
              <a:buNone/>
              <a:defRPr sz="800"/>
            </a:lvl1pPr>
          </a:lstStyle>
          <a:p>
            <a:pPr lvl="0"/>
            <a:r>
              <a:rPr lang="en-US" sz="800"/>
              <a:t>Title</a:t>
            </a:r>
            <a:endParaRPr lang="en-US"/>
          </a:p>
        </p:txBody>
      </p:sp>
      <p:sp>
        <p:nvSpPr>
          <p:cNvPr id="45" name="Picture Placeholder 3">
            <a:extLst>
              <a:ext uri="{FF2B5EF4-FFF2-40B4-BE49-F238E27FC236}">
                <a16:creationId xmlns:a16="http://schemas.microsoft.com/office/drawing/2014/main" id="{94D4592B-B970-46FC-B77B-4B5329065F79}"/>
              </a:ext>
            </a:extLst>
          </p:cNvPr>
          <p:cNvSpPr>
            <a:spLocks noGrp="1"/>
          </p:cNvSpPr>
          <p:nvPr>
            <p:ph type="pic" sz="quarter" idx="25"/>
          </p:nvPr>
        </p:nvSpPr>
        <p:spPr>
          <a:xfrm>
            <a:off x="3268730" y="3238582"/>
            <a:ext cx="1024228" cy="1316743"/>
          </a:xfrm>
        </p:spPr>
        <p:txBody>
          <a:bodyPr/>
          <a:lstStyle>
            <a:lvl1pPr marL="0" indent="0">
              <a:buNone/>
              <a:defRPr/>
            </a:lvl1pPr>
          </a:lstStyle>
          <a:p>
            <a:endParaRPr lang="en-US"/>
          </a:p>
        </p:txBody>
      </p:sp>
      <p:sp>
        <p:nvSpPr>
          <p:cNvPr id="46" name="Text Placeholder 5">
            <a:extLst>
              <a:ext uri="{FF2B5EF4-FFF2-40B4-BE49-F238E27FC236}">
                <a16:creationId xmlns:a16="http://schemas.microsoft.com/office/drawing/2014/main" id="{B8B7A88F-A2A1-40B4-BE90-5A8D949A79E3}"/>
              </a:ext>
            </a:extLst>
          </p:cNvPr>
          <p:cNvSpPr>
            <a:spLocks noGrp="1"/>
          </p:cNvSpPr>
          <p:nvPr>
            <p:ph type="body" sz="quarter" idx="26" hasCustomPrompt="1"/>
          </p:nvPr>
        </p:nvSpPr>
        <p:spPr>
          <a:xfrm>
            <a:off x="4350990" y="3485922"/>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47" name="Text Placeholder 7">
            <a:extLst>
              <a:ext uri="{FF2B5EF4-FFF2-40B4-BE49-F238E27FC236}">
                <a16:creationId xmlns:a16="http://schemas.microsoft.com/office/drawing/2014/main" id="{881C8AF2-7C54-4393-AD9C-6873382679B7}"/>
              </a:ext>
            </a:extLst>
          </p:cNvPr>
          <p:cNvSpPr>
            <a:spLocks noGrp="1"/>
          </p:cNvSpPr>
          <p:nvPr>
            <p:ph type="body" sz="quarter" idx="27" hasCustomPrompt="1"/>
          </p:nvPr>
        </p:nvSpPr>
        <p:spPr>
          <a:xfrm>
            <a:off x="4350991" y="3782372"/>
            <a:ext cx="1371522" cy="340829"/>
          </a:xfrm>
        </p:spPr>
        <p:txBody>
          <a:bodyPr anchor="ctr">
            <a:normAutofit/>
          </a:bodyPr>
          <a:lstStyle>
            <a:lvl1pPr marL="0" indent="0" algn="ctr">
              <a:buNone/>
              <a:defRPr sz="800"/>
            </a:lvl1pPr>
          </a:lstStyle>
          <a:p>
            <a:pPr lvl="0"/>
            <a:r>
              <a:rPr lang="en-US" sz="800"/>
              <a:t>Title</a:t>
            </a:r>
            <a:endParaRPr lang="en-US"/>
          </a:p>
        </p:txBody>
      </p:sp>
      <p:sp>
        <p:nvSpPr>
          <p:cNvPr id="48" name="Picture Placeholder 3">
            <a:extLst>
              <a:ext uri="{FF2B5EF4-FFF2-40B4-BE49-F238E27FC236}">
                <a16:creationId xmlns:a16="http://schemas.microsoft.com/office/drawing/2014/main" id="{9ADB6532-96D5-4A82-8EA7-AA2BF3EFA16A}"/>
              </a:ext>
            </a:extLst>
          </p:cNvPr>
          <p:cNvSpPr>
            <a:spLocks noGrp="1"/>
          </p:cNvSpPr>
          <p:nvPr>
            <p:ph type="pic" sz="quarter" idx="28"/>
          </p:nvPr>
        </p:nvSpPr>
        <p:spPr>
          <a:xfrm>
            <a:off x="6183650" y="180315"/>
            <a:ext cx="1024228" cy="1316743"/>
          </a:xfrm>
        </p:spPr>
        <p:txBody>
          <a:bodyPr/>
          <a:lstStyle>
            <a:lvl1pPr marL="0" indent="0">
              <a:buNone/>
              <a:defRPr/>
            </a:lvl1pPr>
          </a:lstStyle>
          <a:p>
            <a:endParaRPr lang="en-US"/>
          </a:p>
        </p:txBody>
      </p:sp>
      <p:sp>
        <p:nvSpPr>
          <p:cNvPr id="49" name="Text Placeholder 5">
            <a:extLst>
              <a:ext uri="{FF2B5EF4-FFF2-40B4-BE49-F238E27FC236}">
                <a16:creationId xmlns:a16="http://schemas.microsoft.com/office/drawing/2014/main" id="{BC3AB7C5-2D0C-4C00-99EB-EFAEA948C8FE}"/>
              </a:ext>
            </a:extLst>
          </p:cNvPr>
          <p:cNvSpPr>
            <a:spLocks noGrp="1"/>
          </p:cNvSpPr>
          <p:nvPr>
            <p:ph type="body" sz="quarter" idx="29" hasCustomPrompt="1"/>
          </p:nvPr>
        </p:nvSpPr>
        <p:spPr>
          <a:xfrm>
            <a:off x="7265910" y="427655"/>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50" name="Text Placeholder 7">
            <a:extLst>
              <a:ext uri="{FF2B5EF4-FFF2-40B4-BE49-F238E27FC236}">
                <a16:creationId xmlns:a16="http://schemas.microsoft.com/office/drawing/2014/main" id="{A7481E46-E048-4AA9-8243-0B988E4923CE}"/>
              </a:ext>
            </a:extLst>
          </p:cNvPr>
          <p:cNvSpPr>
            <a:spLocks noGrp="1"/>
          </p:cNvSpPr>
          <p:nvPr>
            <p:ph type="body" sz="quarter" idx="30" hasCustomPrompt="1"/>
          </p:nvPr>
        </p:nvSpPr>
        <p:spPr>
          <a:xfrm>
            <a:off x="7265911" y="724105"/>
            <a:ext cx="1371522" cy="340829"/>
          </a:xfrm>
        </p:spPr>
        <p:txBody>
          <a:bodyPr anchor="ctr">
            <a:normAutofit/>
          </a:bodyPr>
          <a:lstStyle>
            <a:lvl1pPr marL="0" indent="0" algn="ctr">
              <a:buNone/>
              <a:defRPr sz="800"/>
            </a:lvl1pPr>
          </a:lstStyle>
          <a:p>
            <a:pPr lvl="0"/>
            <a:r>
              <a:rPr lang="en-US" sz="800"/>
              <a:t>Title</a:t>
            </a:r>
            <a:endParaRPr lang="en-US"/>
          </a:p>
        </p:txBody>
      </p:sp>
      <p:sp>
        <p:nvSpPr>
          <p:cNvPr id="51" name="Picture Placeholder 3">
            <a:extLst>
              <a:ext uri="{FF2B5EF4-FFF2-40B4-BE49-F238E27FC236}">
                <a16:creationId xmlns:a16="http://schemas.microsoft.com/office/drawing/2014/main" id="{D48CB705-A608-438D-9A7F-2B74786AD679}"/>
              </a:ext>
            </a:extLst>
          </p:cNvPr>
          <p:cNvSpPr>
            <a:spLocks noGrp="1"/>
          </p:cNvSpPr>
          <p:nvPr>
            <p:ph type="pic" sz="quarter" idx="31"/>
          </p:nvPr>
        </p:nvSpPr>
        <p:spPr>
          <a:xfrm>
            <a:off x="6183650" y="1709448"/>
            <a:ext cx="1024228" cy="1316743"/>
          </a:xfrm>
        </p:spPr>
        <p:txBody>
          <a:bodyPr/>
          <a:lstStyle>
            <a:lvl1pPr marL="0" indent="0">
              <a:buNone/>
              <a:defRPr/>
            </a:lvl1pPr>
          </a:lstStyle>
          <a:p>
            <a:endParaRPr lang="en-US"/>
          </a:p>
        </p:txBody>
      </p:sp>
      <p:sp>
        <p:nvSpPr>
          <p:cNvPr id="52" name="Text Placeholder 5">
            <a:extLst>
              <a:ext uri="{FF2B5EF4-FFF2-40B4-BE49-F238E27FC236}">
                <a16:creationId xmlns:a16="http://schemas.microsoft.com/office/drawing/2014/main" id="{CE6D02E8-34CC-4F95-8E23-0A96EB3AD192}"/>
              </a:ext>
            </a:extLst>
          </p:cNvPr>
          <p:cNvSpPr>
            <a:spLocks noGrp="1"/>
          </p:cNvSpPr>
          <p:nvPr>
            <p:ph type="body" sz="quarter" idx="32" hasCustomPrompt="1"/>
          </p:nvPr>
        </p:nvSpPr>
        <p:spPr>
          <a:xfrm>
            <a:off x="7265910" y="1956788"/>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53" name="Text Placeholder 7">
            <a:extLst>
              <a:ext uri="{FF2B5EF4-FFF2-40B4-BE49-F238E27FC236}">
                <a16:creationId xmlns:a16="http://schemas.microsoft.com/office/drawing/2014/main" id="{5E0F0776-E6C7-4B7F-AB21-98DFCBC050F2}"/>
              </a:ext>
            </a:extLst>
          </p:cNvPr>
          <p:cNvSpPr>
            <a:spLocks noGrp="1"/>
          </p:cNvSpPr>
          <p:nvPr>
            <p:ph type="body" sz="quarter" idx="33" hasCustomPrompt="1"/>
          </p:nvPr>
        </p:nvSpPr>
        <p:spPr>
          <a:xfrm>
            <a:off x="7265911" y="2253238"/>
            <a:ext cx="1371522" cy="340829"/>
          </a:xfrm>
        </p:spPr>
        <p:txBody>
          <a:bodyPr anchor="ctr">
            <a:normAutofit/>
          </a:bodyPr>
          <a:lstStyle>
            <a:lvl1pPr marL="0" indent="0" algn="ctr">
              <a:buNone/>
              <a:defRPr sz="800"/>
            </a:lvl1pPr>
          </a:lstStyle>
          <a:p>
            <a:pPr lvl="0"/>
            <a:r>
              <a:rPr lang="en-US" sz="800"/>
              <a:t>Title</a:t>
            </a:r>
            <a:endParaRPr lang="en-US"/>
          </a:p>
        </p:txBody>
      </p:sp>
      <p:sp>
        <p:nvSpPr>
          <p:cNvPr id="54" name="Picture Placeholder 3">
            <a:extLst>
              <a:ext uri="{FF2B5EF4-FFF2-40B4-BE49-F238E27FC236}">
                <a16:creationId xmlns:a16="http://schemas.microsoft.com/office/drawing/2014/main" id="{3AC3BE22-195F-48DD-876F-472E5D98E071}"/>
              </a:ext>
            </a:extLst>
          </p:cNvPr>
          <p:cNvSpPr>
            <a:spLocks noGrp="1"/>
          </p:cNvSpPr>
          <p:nvPr>
            <p:ph type="pic" sz="quarter" idx="34"/>
          </p:nvPr>
        </p:nvSpPr>
        <p:spPr>
          <a:xfrm>
            <a:off x="6183649" y="3238582"/>
            <a:ext cx="1024228" cy="1316743"/>
          </a:xfrm>
        </p:spPr>
        <p:txBody>
          <a:bodyPr/>
          <a:lstStyle>
            <a:lvl1pPr marL="0" indent="0">
              <a:buNone/>
              <a:defRPr/>
            </a:lvl1pPr>
          </a:lstStyle>
          <a:p>
            <a:endParaRPr lang="en-US"/>
          </a:p>
        </p:txBody>
      </p:sp>
      <p:sp>
        <p:nvSpPr>
          <p:cNvPr id="55" name="Text Placeholder 5">
            <a:extLst>
              <a:ext uri="{FF2B5EF4-FFF2-40B4-BE49-F238E27FC236}">
                <a16:creationId xmlns:a16="http://schemas.microsoft.com/office/drawing/2014/main" id="{6CED9066-5B4A-4232-93F6-AE625A78B340}"/>
              </a:ext>
            </a:extLst>
          </p:cNvPr>
          <p:cNvSpPr>
            <a:spLocks noGrp="1"/>
          </p:cNvSpPr>
          <p:nvPr>
            <p:ph type="body" sz="quarter" idx="35" hasCustomPrompt="1"/>
          </p:nvPr>
        </p:nvSpPr>
        <p:spPr>
          <a:xfrm>
            <a:off x="7265909" y="3485922"/>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56" name="Text Placeholder 7">
            <a:extLst>
              <a:ext uri="{FF2B5EF4-FFF2-40B4-BE49-F238E27FC236}">
                <a16:creationId xmlns:a16="http://schemas.microsoft.com/office/drawing/2014/main" id="{11532001-1BDD-4903-96AC-C9570ABB6A41}"/>
              </a:ext>
            </a:extLst>
          </p:cNvPr>
          <p:cNvSpPr>
            <a:spLocks noGrp="1"/>
          </p:cNvSpPr>
          <p:nvPr>
            <p:ph type="body" sz="quarter" idx="36" hasCustomPrompt="1"/>
          </p:nvPr>
        </p:nvSpPr>
        <p:spPr>
          <a:xfrm>
            <a:off x="7265910" y="3782372"/>
            <a:ext cx="1371522" cy="340829"/>
          </a:xfrm>
        </p:spPr>
        <p:txBody>
          <a:bodyPr anchor="ctr">
            <a:normAutofit/>
          </a:bodyPr>
          <a:lstStyle>
            <a:lvl1pPr marL="0" indent="0" algn="ctr">
              <a:buNone/>
              <a:defRPr sz="800"/>
            </a:lvl1pPr>
          </a:lstStyle>
          <a:p>
            <a:pPr lvl="0"/>
            <a:r>
              <a:rPr lang="en-US" sz="800"/>
              <a:t>Title</a:t>
            </a:r>
            <a:endParaRPr lang="en-US"/>
          </a:p>
        </p:txBody>
      </p:sp>
      <p:sp>
        <p:nvSpPr>
          <p:cNvPr id="57" name="Rectangle 56">
            <a:extLst>
              <a:ext uri="{FF2B5EF4-FFF2-40B4-BE49-F238E27FC236}">
                <a16:creationId xmlns:a16="http://schemas.microsoft.com/office/drawing/2014/main" id="{8A651580-E035-4B1B-834D-CD2492E08091}"/>
              </a:ext>
            </a:extLst>
          </p:cNvPr>
          <p:cNvSpPr/>
          <p:nvPr userDrawn="1"/>
        </p:nvSpPr>
        <p:spPr>
          <a:xfrm rot="5400000">
            <a:off x="-397932" y="745315"/>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1" name="Rectangle 60">
            <a:extLst>
              <a:ext uri="{FF2B5EF4-FFF2-40B4-BE49-F238E27FC236}">
                <a16:creationId xmlns:a16="http://schemas.microsoft.com/office/drawing/2014/main" id="{76F40C4F-ECEE-4427-A8B8-C51B6FC2A2C0}"/>
              </a:ext>
            </a:extLst>
          </p:cNvPr>
          <p:cNvSpPr/>
          <p:nvPr userDrawn="1"/>
        </p:nvSpPr>
        <p:spPr>
          <a:xfrm rot="5400000">
            <a:off x="-406799" y="2274447"/>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2" name="Rectangle 61">
            <a:extLst>
              <a:ext uri="{FF2B5EF4-FFF2-40B4-BE49-F238E27FC236}">
                <a16:creationId xmlns:a16="http://schemas.microsoft.com/office/drawing/2014/main" id="{5ACA9D73-9B53-4B35-8A5A-9DD1209FFC3F}"/>
              </a:ext>
            </a:extLst>
          </p:cNvPr>
          <p:cNvSpPr/>
          <p:nvPr userDrawn="1"/>
        </p:nvSpPr>
        <p:spPr>
          <a:xfrm rot="5400000">
            <a:off x="-406799" y="3803579"/>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3" name="Rectangle 62">
            <a:extLst>
              <a:ext uri="{FF2B5EF4-FFF2-40B4-BE49-F238E27FC236}">
                <a16:creationId xmlns:a16="http://schemas.microsoft.com/office/drawing/2014/main" id="{BA43B85F-9BE4-4834-A464-37BBD71307A2}"/>
              </a:ext>
            </a:extLst>
          </p:cNvPr>
          <p:cNvSpPr/>
          <p:nvPr userDrawn="1"/>
        </p:nvSpPr>
        <p:spPr>
          <a:xfrm rot="5400000">
            <a:off x="2516988" y="745314"/>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4" name="Rectangle 63">
            <a:extLst>
              <a:ext uri="{FF2B5EF4-FFF2-40B4-BE49-F238E27FC236}">
                <a16:creationId xmlns:a16="http://schemas.microsoft.com/office/drawing/2014/main" id="{BB53143E-4E24-4F2E-8EF7-B734F157B345}"/>
              </a:ext>
            </a:extLst>
          </p:cNvPr>
          <p:cNvSpPr/>
          <p:nvPr userDrawn="1"/>
        </p:nvSpPr>
        <p:spPr>
          <a:xfrm rot="5400000">
            <a:off x="2516987" y="2274446"/>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5" name="Rectangle 64">
            <a:extLst>
              <a:ext uri="{FF2B5EF4-FFF2-40B4-BE49-F238E27FC236}">
                <a16:creationId xmlns:a16="http://schemas.microsoft.com/office/drawing/2014/main" id="{D9960686-5920-4EEE-8860-AD3F1320206B}"/>
              </a:ext>
            </a:extLst>
          </p:cNvPr>
          <p:cNvSpPr/>
          <p:nvPr userDrawn="1"/>
        </p:nvSpPr>
        <p:spPr>
          <a:xfrm rot="5400000">
            <a:off x="2523146" y="3803577"/>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6" name="Rectangle 65">
            <a:extLst>
              <a:ext uri="{FF2B5EF4-FFF2-40B4-BE49-F238E27FC236}">
                <a16:creationId xmlns:a16="http://schemas.microsoft.com/office/drawing/2014/main" id="{26646196-0217-491B-8957-EE8CC883A00B}"/>
              </a:ext>
            </a:extLst>
          </p:cNvPr>
          <p:cNvSpPr/>
          <p:nvPr userDrawn="1"/>
        </p:nvSpPr>
        <p:spPr>
          <a:xfrm rot="5400000">
            <a:off x="5431906" y="745314"/>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7" name="Rectangle 66">
            <a:extLst>
              <a:ext uri="{FF2B5EF4-FFF2-40B4-BE49-F238E27FC236}">
                <a16:creationId xmlns:a16="http://schemas.microsoft.com/office/drawing/2014/main" id="{E5AD35A0-0B85-4CD3-9E88-379C10174C14}"/>
              </a:ext>
            </a:extLst>
          </p:cNvPr>
          <p:cNvSpPr/>
          <p:nvPr userDrawn="1"/>
        </p:nvSpPr>
        <p:spPr>
          <a:xfrm rot="5400000">
            <a:off x="5431907" y="2274448"/>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8" name="Rectangle 67">
            <a:extLst>
              <a:ext uri="{FF2B5EF4-FFF2-40B4-BE49-F238E27FC236}">
                <a16:creationId xmlns:a16="http://schemas.microsoft.com/office/drawing/2014/main" id="{1AAA936C-F473-461F-9075-51329772263E}"/>
              </a:ext>
            </a:extLst>
          </p:cNvPr>
          <p:cNvSpPr/>
          <p:nvPr userDrawn="1"/>
        </p:nvSpPr>
        <p:spPr>
          <a:xfrm rot="5400000">
            <a:off x="5431905" y="3803577"/>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 name="Date Placeholder 1">
            <a:extLst>
              <a:ext uri="{FF2B5EF4-FFF2-40B4-BE49-F238E27FC236}">
                <a16:creationId xmlns:a16="http://schemas.microsoft.com/office/drawing/2014/main" id="{A945DAF1-2E23-43F1-B326-2FA17BCDFED1}"/>
              </a:ext>
            </a:extLst>
          </p:cNvPr>
          <p:cNvSpPr>
            <a:spLocks noGrp="1"/>
          </p:cNvSpPr>
          <p:nvPr>
            <p:ph type="dt" sz="half" idx="37"/>
          </p:nvPr>
        </p:nvSpPr>
        <p:spPr/>
        <p:txBody>
          <a:bodyPr/>
          <a:lstStyle/>
          <a:p>
            <a:r>
              <a:rPr lang="en-US"/>
              <a:t>June 2023</a:t>
            </a:r>
          </a:p>
        </p:txBody>
      </p:sp>
      <p:sp>
        <p:nvSpPr>
          <p:cNvPr id="3" name="Footer Placeholder 2">
            <a:extLst>
              <a:ext uri="{FF2B5EF4-FFF2-40B4-BE49-F238E27FC236}">
                <a16:creationId xmlns:a16="http://schemas.microsoft.com/office/drawing/2014/main" id="{E9936D4E-0996-46C3-8852-BC8AE66D2530}"/>
              </a:ext>
            </a:extLst>
          </p:cNvPr>
          <p:cNvSpPr>
            <a:spLocks noGrp="1"/>
          </p:cNvSpPr>
          <p:nvPr>
            <p:ph type="ftr" sz="quarter" idx="38"/>
          </p:nvPr>
        </p:nvSpPr>
        <p:spPr/>
        <p:txBody>
          <a:bodyPr/>
          <a:lstStyle/>
          <a:p>
            <a:r>
              <a:rPr lang="en-US"/>
              <a:t>Virtual AskQC Office Hours: Cataloging Rare Materials Defensively</a:t>
            </a:r>
          </a:p>
        </p:txBody>
      </p:sp>
      <p:sp>
        <p:nvSpPr>
          <p:cNvPr id="5" name="Slide Number Placeholder 4">
            <a:extLst>
              <a:ext uri="{FF2B5EF4-FFF2-40B4-BE49-F238E27FC236}">
                <a16:creationId xmlns:a16="http://schemas.microsoft.com/office/drawing/2014/main" id="{7EA04D82-5427-4ABD-832C-67C8A76DA95E}"/>
              </a:ext>
            </a:extLst>
          </p:cNvPr>
          <p:cNvSpPr>
            <a:spLocks noGrp="1"/>
          </p:cNvSpPr>
          <p:nvPr>
            <p:ph type="sldNum" sz="quarter" idx="39"/>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352136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BAD8-F40F-4109-A861-2EAD7DF3EA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B484C3-4AC3-4140-88CE-6CD033D5C7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FDF9D-F039-4F0A-B754-8D2E31C90469}"/>
              </a:ext>
            </a:extLst>
          </p:cNvPr>
          <p:cNvSpPr>
            <a:spLocks noGrp="1"/>
          </p:cNvSpPr>
          <p:nvPr>
            <p:ph type="dt" sz="half" idx="10"/>
          </p:nvPr>
        </p:nvSpPr>
        <p:spPr/>
        <p:txBody>
          <a:bodyPr/>
          <a:lstStyle/>
          <a:p>
            <a:r>
              <a:rPr lang="en-US"/>
              <a:t>June 2023</a:t>
            </a:r>
          </a:p>
        </p:txBody>
      </p:sp>
      <p:sp>
        <p:nvSpPr>
          <p:cNvPr id="5" name="Footer Placeholder 4">
            <a:extLst>
              <a:ext uri="{FF2B5EF4-FFF2-40B4-BE49-F238E27FC236}">
                <a16:creationId xmlns:a16="http://schemas.microsoft.com/office/drawing/2014/main" id="{681E16D6-E672-41A6-B11C-FC4C6243A7E3}"/>
              </a:ext>
            </a:extLst>
          </p:cNvPr>
          <p:cNvSpPr>
            <a:spLocks noGrp="1"/>
          </p:cNvSpPr>
          <p:nvPr>
            <p:ph type="ftr" sz="quarter" idx="11"/>
          </p:nvPr>
        </p:nvSpPr>
        <p:spPr/>
        <p:txBody>
          <a:bodyPr/>
          <a:lstStyle/>
          <a:p>
            <a:r>
              <a:rPr lang="en-US"/>
              <a:t>Virtual AskQC Office Hours: Cataloging Rare Materials Defensively</a:t>
            </a:r>
          </a:p>
        </p:txBody>
      </p:sp>
      <p:sp>
        <p:nvSpPr>
          <p:cNvPr id="6" name="Slide Number Placeholder 5">
            <a:extLst>
              <a:ext uri="{FF2B5EF4-FFF2-40B4-BE49-F238E27FC236}">
                <a16:creationId xmlns:a16="http://schemas.microsoft.com/office/drawing/2014/main" id="{6E95CA67-C73E-4D7F-A8AC-4B33317F3FB1}"/>
              </a:ext>
            </a:extLst>
          </p:cNvPr>
          <p:cNvSpPr>
            <a:spLocks noGrp="1"/>
          </p:cNvSpPr>
          <p:nvPr>
            <p:ph type="sldNum" sz="quarter" idx="12"/>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1173532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7D9E-3AC9-4E8E-9FE1-A0C6E331C79A}"/>
              </a:ext>
            </a:extLst>
          </p:cNvPr>
          <p:cNvSpPr>
            <a:spLocks noGrp="1"/>
          </p:cNvSpPr>
          <p:nvPr>
            <p:ph type="title"/>
          </p:nvPr>
        </p:nvSpPr>
        <p:spPr>
          <a:xfrm>
            <a:off x="623888" y="1282304"/>
            <a:ext cx="7886700" cy="2139553"/>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F948EA44-30DF-4CB4-8A67-7DF7BF8DF0E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Date Placeholder 9">
            <a:extLst>
              <a:ext uri="{FF2B5EF4-FFF2-40B4-BE49-F238E27FC236}">
                <a16:creationId xmlns:a16="http://schemas.microsoft.com/office/drawing/2014/main" id="{0447268F-3800-4FBB-AE23-B5B581F464C3}"/>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June 2023</a:t>
            </a:r>
          </a:p>
        </p:txBody>
      </p:sp>
      <p:sp>
        <p:nvSpPr>
          <p:cNvPr id="11" name="Footer Placeholder 10">
            <a:extLst>
              <a:ext uri="{FF2B5EF4-FFF2-40B4-BE49-F238E27FC236}">
                <a16:creationId xmlns:a16="http://schemas.microsoft.com/office/drawing/2014/main" id="{51FC20B0-99CF-4376-A96A-1309645A2530}"/>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Virtual AskQC Office Hours: Cataloging Rare Materials Defensively</a:t>
            </a:r>
          </a:p>
        </p:txBody>
      </p:sp>
      <p:sp>
        <p:nvSpPr>
          <p:cNvPr id="12" name="Slide Number Placeholder 11">
            <a:extLst>
              <a:ext uri="{FF2B5EF4-FFF2-40B4-BE49-F238E27FC236}">
                <a16:creationId xmlns:a16="http://schemas.microsoft.com/office/drawing/2014/main" id="{8943DD73-EF88-4B08-BD9C-3E9C5BE5F30E}"/>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42AC7B73-7B68-441A-8047-75BA31C9DB5A}" type="slidenum">
              <a:rPr lang="en-US" smtClean="0"/>
              <a:pPr/>
              <a:t>‹#›</a:t>
            </a:fld>
            <a:endParaRPr lang="en-US"/>
          </a:p>
        </p:txBody>
      </p:sp>
    </p:spTree>
    <p:extLst>
      <p:ext uri="{BB962C8B-B14F-4D97-AF65-F5344CB8AC3E}">
        <p14:creationId xmlns:p14="http://schemas.microsoft.com/office/powerpoint/2010/main" val="2188165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93CD1-42FE-4632-9D1C-2EBE0DCCD2E9}"/>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F3D59BA-F4AA-400C-BE11-7B66646E7FC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FE41CA-B757-4F1B-A9B4-F544775E9F0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527F3D61-A022-4A95-BDBB-4871E936F7D4}"/>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June 2023</a:t>
            </a:r>
          </a:p>
        </p:txBody>
      </p:sp>
      <p:sp>
        <p:nvSpPr>
          <p:cNvPr id="12" name="Footer Placeholder 11">
            <a:extLst>
              <a:ext uri="{FF2B5EF4-FFF2-40B4-BE49-F238E27FC236}">
                <a16:creationId xmlns:a16="http://schemas.microsoft.com/office/drawing/2014/main" id="{6C30DF29-17DA-4137-B679-700398BF94F0}"/>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Virtual AskQC Office Hours: Cataloging Rare Materials Defensively</a:t>
            </a:r>
          </a:p>
        </p:txBody>
      </p:sp>
      <p:sp>
        <p:nvSpPr>
          <p:cNvPr id="13" name="Slide Number Placeholder 12">
            <a:extLst>
              <a:ext uri="{FF2B5EF4-FFF2-40B4-BE49-F238E27FC236}">
                <a16:creationId xmlns:a16="http://schemas.microsoft.com/office/drawing/2014/main" id="{F442AC57-CB82-4834-BE8A-2B9A050C8DCA}"/>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42AC7B73-7B68-441A-8047-75BA31C9DB5A}" type="slidenum">
              <a:rPr lang="en-US" smtClean="0"/>
              <a:pPr/>
              <a:t>‹#›</a:t>
            </a:fld>
            <a:endParaRPr lang="en-US"/>
          </a:p>
        </p:txBody>
      </p:sp>
    </p:spTree>
    <p:extLst>
      <p:ext uri="{BB962C8B-B14F-4D97-AF65-F5344CB8AC3E}">
        <p14:creationId xmlns:p14="http://schemas.microsoft.com/office/powerpoint/2010/main" val="2246310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3D59BA-F4AA-400C-BE11-7B66646E7FCA}"/>
              </a:ext>
            </a:extLst>
          </p:cNvPr>
          <p:cNvSpPr>
            <a:spLocks noGrp="1"/>
          </p:cNvSpPr>
          <p:nvPr>
            <p:ph sz="half" idx="1"/>
          </p:nvPr>
        </p:nvSpPr>
        <p:spPr>
          <a:xfrm>
            <a:off x="222210" y="1198798"/>
            <a:ext cx="4349790" cy="3426989"/>
          </a:xfrm>
          <a:prstGeom prst="rect">
            <a:avLst/>
          </a:prstGeom>
        </p:spPr>
        <p:txBody>
          <a:bodyPr/>
          <a:lstStyle>
            <a:lvl1pPr>
              <a:lnSpc>
                <a:spcPct val="100000"/>
              </a:lnSpc>
              <a:spcBef>
                <a:spcPts val="0"/>
              </a:spcBef>
              <a:defRPr>
                <a:latin typeface="Arial" panose="020B0604020202020204" pitchFamily="34" charset="0"/>
                <a:cs typeface="Arial" panose="020B0604020202020204" pitchFamily="34" charset="0"/>
              </a:defRPr>
            </a:lvl1pPr>
            <a:lvl2pPr>
              <a:lnSpc>
                <a:spcPct val="100000"/>
              </a:lnSpc>
              <a:spcBef>
                <a:spcPts val="0"/>
              </a:spcBef>
              <a:defRPr>
                <a:latin typeface="Arial" panose="020B0604020202020204" pitchFamily="34" charset="0"/>
                <a:cs typeface="Arial" panose="020B0604020202020204" pitchFamily="34" charset="0"/>
              </a:defRPr>
            </a:lvl2pPr>
            <a:lvl3pPr>
              <a:lnSpc>
                <a:spcPct val="100000"/>
              </a:lnSpc>
              <a:spcBef>
                <a:spcPts val="0"/>
              </a:spcBef>
              <a:defRPr>
                <a:latin typeface="Arial" panose="020B0604020202020204" pitchFamily="34" charset="0"/>
                <a:cs typeface="Arial" panose="020B0604020202020204" pitchFamily="34" charset="0"/>
              </a:defRPr>
            </a:lvl3pPr>
            <a:lvl4pPr>
              <a:lnSpc>
                <a:spcPct val="100000"/>
              </a:lnSpc>
              <a:spcBef>
                <a:spcPts val="0"/>
              </a:spcBef>
              <a:defRPr>
                <a:latin typeface="Arial" panose="020B0604020202020204" pitchFamily="34" charset="0"/>
                <a:cs typeface="Arial" panose="020B0604020202020204" pitchFamily="34" charset="0"/>
              </a:defRPr>
            </a:lvl4pPr>
            <a:lvl5pPr>
              <a:lnSpc>
                <a:spcPct val="100000"/>
              </a:lnSpc>
              <a:spcBef>
                <a:spcPts val="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527F3D61-A022-4A95-BDBB-4871E936F7D4}"/>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June 2023</a:t>
            </a:r>
          </a:p>
        </p:txBody>
      </p:sp>
      <p:sp>
        <p:nvSpPr>
          <p:cNvPr id="12" name="Footer Placeholder 11">
            <a:extLst>
              <a:ext uri="{FF2B5EF4-FFF2-40B4-BE49-F238E27FC236}">
                <a16:creationId xmlns:a16="http://schemas.microsoft.com/office/drawing/2014/main" id="{6C30DF29-17DA-4137-B679-700398BF94F0}"/>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Virtual AskQC Office Hours: Cataloging Rare Materials Defensively</a:t>
            </a:r>
          </a:p>
        </p:txBody>
      </p:sp>
      <p:sp>
        <p:nvSpPr>
          <p:cNvPr id="13" name="Slide Number Placeholder 12">
            <a:extLst>
              <a:ext uri="{FF2B5EF4-FFF2-40B4-BE49-F238E27FC236}">
                <a16:creationId xmlns:a16="http://schemas.microsoft.com/office/drawing/2014/main" id="{F442AC57-CB82-4834-BE8A-2B9A050C8DCA}"/>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42AC7B73-7B68-441A-8047-75BA31C9DB5A}" type="slidenum">
              <a:rPr lang="en-US" smtClean="0"/>
              <a:pPr/>
              <a:t>‹#›</a:t>
            </a:fld>
            <a:endParaRPr lang="en-US"/>
          </a:p>
        </p:txBody>
      </p:sp>
      <p:sp>
        <p:nvSpPr>
          <p:cNvPr id="9" name="Title 1">
            <a:extLst>
              <a:ext uri="{FF2B5EF4-FFF2-40B4-BE49-F238E27FC236}">
                <a16:creationId xmlns:a16="http://schemas.microsoft.com/office/drawing/2014/main" id="{0CB560F2-8A4D-48DE-9791-9372E64122DD}"/>
              </a:ext>
            </a:extLst>
          </p:cNvPr>
          <p:cNvSpPr>
            <a:spLocks noGrp="1"/>
          </p:cNvSpPr>
          <p:nvPr>
            <p:ph type="title"/>
          </p:nvPr>
        </p:nvSpPr>
        <p:spPr>
          <a:xfrm>
            <a:off x="225405" y="184455"/>
            <a:ext cx="8689995" cy="994172"/>
          </a:xfrm>
          <a:prstGeom prst="rect">
            <a:avLst/>
          </a:prstGeom>
        </p:spPr>
        <p:txBody>
          <a:bodyPr anchor="ct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63CF9E8D-A659-4C52-9FCA-F0C979CA0420}"/>
              </a:ext>
            </a:extLst>
          </p:cNvPr>
          <p:cNvSpPr>
            <a:spLocks noGrp="1"/>
          </p:cNvSpPr>
          <p:nvPr>
            <p:ph sz="half" idx="13"/>
          </p:nvPr>
        </p:nvSpPr>
        <p:spPr>
          <a:xfrm>
            <a:off x="4565610" y="1197862"/>
            <a:ext cx="4349790" cy="3426989"/>
          </a:xfrm>
          <a:prstGeom prst="rect">
            <a:avLst/>
          </a:prstGeom>
        </p:spPr>
        <p:txBody>
          <a:bodyPr/>
          <a:lstStyle>
            <a:lvl1pPr>
              <a:lnSpc>
                <a:spcPct val="100000"/>
              </a:lnSpc>
              <a:spcBef>
                <a:spcPts val="0"/>
              </a:spcBef>
              <a:defRPr>
                <a:latin typeface="Arial" panose="020B0604020202020204" pitchFamily="34" charset="0"/>
                <a:cs typeface="Arial" panose="020B0604020202020204" pitchFamily="34" charset="0"/>
              </a:defRPr>
            </a:lvl1pPr>
            <a:lvl2pPr>
              <a:lnSpc>
                <a:spcPct val="100000"/>
              </a:lnSpc>
              <a:spcBef>
                <a:spcPts val="0"/>
              </a:spcBef>
              <a:defRPr>
                <a:latin typeface="Arial" panose="020B0604020202020204" pitchFamily="34" charset="0"/>
                <a:cs typeface="Arial" panose="020B0604020202020204" pitchFamily="34" charset="0"/>
              </a:defRPr>
            </a:lvl2pPr>
            <a:lvl3pPr>
              <a:lnSpc>
                <a:spcPct val="100000"/>
              </a:lnSpc>
              <a:spcBef>
                <a:spcPts val="0"/>
              </a:spcBef>
              <a:defRPr>
                <a:latin typeface="Arial" panose="020B0604020202020204" pitchFamily="34" charset="0"/>
                <a:cs typeface="Arial" panose="020B0604020202020204" pitchFamily="34" charset="0"/>
              </a:defRPr>
            </a:lvl3pPr>
            <a:lvl4pPr>
              <a:lnSpc>
                <a:spcPct val="100000"/>
              </a:lnSpc>
              <a:spcBef>
                <a:spcPts val="0"/>
              </a:spcBef>
              <a:defRPr>
                <a:latin typeface="Arial" panose="020B0604020202020204" pitchFamily="34" charset="0"/>
                <a:cs typeface="Arial" panose="020B0604020202020204" pitchFamily="34" charset="0"/>
              </a:defRPr>
            </a:lvl4pPr>
            <a:lvl5pPr>
              <a:lnSpc>
                <a:spcPct val="100000"/>
              </a:lnSpc>
              <a:spcBef>
                <a:spcPts val="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8865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ontent-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736DDD-6C14-6B4E-BE52-52CB69960BE3}"/>
              </a:ext>
            </a:extLst>
          </p:cNvPr>
          <p:cNvSpPr/>
          <p:nvPr userDrawn="1"/>
        </p:nvSpPr>
        <p:spPr>
          <a:xfrm>
            <a:off x="0" y="0"/>
            <a:ext cx="2209800" cy="142109"/>
          </a:xfrm>
          <a:prstGeom prst="rect">
            <a:avLst/>
          </a:prstGeom>
          <a:solidFill>
            <a:srgbClr val="67BE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9" name="Rectangle 8">
            <a:extLst>
              <a:ext uri="{FF2B5EF4-FFF2-40B4-BE49-F238E27FC236}">
                <a16:creationId xmlns:a16="http://schemas.microsoft.com/office/drawing/2014/main" id="{E8E2EC07-2E7B-7F4A-B8D3-FD6A700EF0EF}"/>
              </a:ext>
            </a:extLst>
          </p:cNvPr>
          <p:cNvSpPr/>
          <p:nvPr userDrawn="1"/>
        </p:nvSpPr>
        <p:spPr>
          <a:xfrm>
            <a:off x="2209800" y="0"/>
            <a:ext cx="1060450" cy="142109"/>
          </a:xfrm>
          <a:prstGeom prst="rect">
            <a:avLst/>
          </a:prstGeom>
          <a:solidFill>
            <a:srgbClr val="2884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Rectangle 9">
            <a:extLst>
              <a:ext uri="{FF2B5EF4-FFF2-40B4-BE49-F238E27FC236}">
                <a16:creationId xmlns:a16="http://schemas.microsoft.com/office/drawing/2014/main" id="{DAFA3D61-B7DA-E44B-A755-C65991A1F800}"/>
              </a:ext>
            </a:extLst>
          </p:cNvPr>
          <p:cNvSpPr/>
          <p:nvPr userDrawn="1"/>
        </p:nvSpPr>
        <p:spPr>
          <a:xfrm>
            <a:off x="3270250" y="0"/>
            <a:ext cx="5873750" cy="142109"/>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a:extLst>
              <a:ext uri="{FF2B5EF4-FFF2-40B4-BE49-F238E27FC236}">
                <a16:creationId xmlns:a16="http://schemas.microsoft.com/office/drawing/2014/main" id="{00699516-5301-138C-2F74-221737D62442}"/>
              </a:ext>
            </a:extLst>
          </p:cNvPr>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Tree>
    <p:extLst>
      <p:ext uri="{BB962C8B-B14F-4D97-AF65-F5344CB8AC3E}">
        <p14:creationId xmlns:p14="http://schemas.microsoft.com/office/powerpoint/2010/main" val="401028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w Section">
    <p:bg>
      <p:bgPr>
        <a:solidFill>
          <a:schemeClr val="accent1"/>
        </a:solidFill>
        <a:effectLst/>
      </p:bgPr>
    </p:bg>
    <p:spTree>
      <p:nvGrpSpPr>
        <p:cNvPr id="1" name=""/>
        <p:cNvGrpSpPr/>
        <p:nvPr/>
      </p:nvGrpSpPr>
      <p:grpSpPr>
        <a:xfrm>
          <a:off x="0" y="0"/>
          <a:ext cx="0" cy="0"/>
          <a:chOff x="0" y="0"/>
          <a:chExt cx="0" cy="0"/>
        </a:xfrm>
      </p:grpSpPr>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5">
            <a:extLst>
              <a:ext uri="{FF2B5EF4-FFF2-40B4-BE49-F238E27FC236}">
                <a16:creationId xmlns:a16="http://schemas.microsoft.com/office/drawing/2014/main" id="{D57528C9-D6ED-1CEA-E42A-D9C58BB218CD}"/>
              </a:ext>
            </a:extLst>
          </p:cNvPr>
          <p:cNvSpPr>
            <a:spLocks noGrp="1"/>
          </p:cNvSpPr>
          <p:nvPr>
            <p:ph type="ftr" sz="quarter" idx="3"/>
          </p:nvPr>
        </p:nvSpPr>
        <p:spPr>
          <a:xfrm>
            <a:off x="3227466" y="4785088"/>
            <a:ext cx="4884640" cy="274637"/>
          </a:xfrm>
          <a:prstGeom prst="rect">
            <a:avLst/>
          </a:prstGeom>
        </p:spPr>
        <p:txBody>
          <a:bodyPr vert="horz" lIns="91440" tIns="45720" rIns="91440" bIns="45720" rtlCol="0" anchor="ctr"/>
          <a:lstStyle>
            <a:lvl1pPr algn="l">
              <a:defRPr sz="1200">
                <a:solidFill>
                  <a:schemeClr val="bg1"/>
                </a:solidFill>
              </a:defRPr>
            </a:lvl1pPr>
          </a:lstStyle>
          <a:p>
            <a:r>
              <a:rPr lang="en-US"/>
              <a:t>Virtual AskQC Office Hours: Cataloging Rare Materials Defensively</a:t>
            </a:r>
          </a:p>
        </p:txBody>
      </p:sp>
      <p:sp>
        <p:nvSpPr>
          <p:cNvPr id="5" name="Date Placeholder 3">
            <a:extLst>
              <a:ext uri="{FF2B5EF4-FFF2-40B4-BE49-F238E27FC236}">
                <a16:creationId xmlns:a16="http://schemas.microsoft.com/office/drawing/2014/main" id="{A1F24FF0-FE2D-E478-57A1-FE18AB504309}"/>
              </a:ext>
            </a:extLst>
          </p:cNvPr>
          <p:cNvSpPr>
            <a:spLocks noGrp="1"/>
          </p:cNvSpPr>
          <p:nvPr>
            <p:ph type="dt" sz="half" idx="13"/>
          </p:nvPr>
        </p:nvSpPr>
        <p:spPr>
          <a:xfrm>
            <a:off x="548906" y="4789284"/>
            <a:ext cx="1382062" cy="274637"/>
          </a:xfrm>
          <a:prstGeom prst="rect">
            <a:avLst/>
          </a:prstGeom>
        </p:spPr>
        <p:txBody>
          <a:bodyPr/>
          <a:lstStyle>
            <a:lvl1pPr>
              <a:defRPr sz="1200">
                <a:solidFill>
                  <a:schemeClr val="bg1"/>
                </a:solidFill>
              </a:defRPr>
            </a:lvl1pPr>
          </a:lstStyle>
          <a:p>
            <a:r>
              <a:rPr lang="en-US"/>
              <a:t>June 2023</a:t>
            </a:r>
          </a:p>
        </p:txBody>
      </p:sp>
      <p:sp>
        <p:nvSpPr>
          <p:cNvPr id="6" name="Slide Number Placeholder 5">
            <a:extLst>
              <a:ext uri="{FF2B5EF4-FFF2-40B4-BE49-F238E27FC236}">
                <a16:creationId xmlns:a16="http://schemas.microsoft.com/office/drawing/2014/main" id="{34A6AE25-E166-8877-DE8E-0DD3BE53DA90}"/>
              </a:ext>
            </a:extLst>
          </p:cNvPr>
          <p:cNvSpPr>
            <a:spLocks noGrp="1"/>
          </p:cNvSpPr>
          <p:nvPr>
            <p:ph type="sldNum" sz="quarter" idx="14"/>
          </p:nvPr>
        </p:nvSpPr>
        <p:spPr>
          <a:xfrm>
            <a:off x="111799" y="4789284"/>
            <a:ext cx="399039" cy="274637"/>
          </a:xfrm>
          <a:prstGeom prst="rect">
            <a:avLst/>
          </a:prstGeom>
        </p:spPr>
        <p:txBody>
          <a:bodyPr/>
          <a:lstStyle>
            <a:lvl1pPr>
              <a:defRPr sz="1200">
                <a:solidFill>
                  <a:schemeClr val="bg1"/>
                </a:solidFill>
              </a:defRPr>
            </a:lvl1pPr>
          </a:lstStyle>
          <a:p>
            <a:fld id="{42AC7B73-7B68-441A-8047-75BA31C9DB5A}" type="slidenum">
              <a:rPr lang="en-US" smtClean="0"/>
              <a:pPr/>
              <a:t>‹#›</a:t>
            </a:fld>
            <a:endParaRPr lang="en-US"/>
          </a:p>
        </p:txBody>
      </p:sp>
    </p:spTree>
    <p:extLst>
      <p:ext uri="{BB962C8B-B14F-4D97-AF65-F5344CB8AC3E}">
        <p14:creationId xmlns:p14="http://schemas.microsoft.com/office/powerpoint/2010/main" val="1798884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
        <p:nvSpPr>
          <p:cNvPr id="2" name="Footer Placeholder 5">
            <a:extLst>
              <a:ext uri="{FF2B5EF4-FFF2-40B4-BE49-F238E27FC236}">
                <a16:creationId xmlns:a16="http://schemas.microsoft.com/office/drawing/2014/main" id="{33B448C8-65D9-38FF-449F-D884E95F454C}"/>
              </a:ext>
            </a:extLst>
          </p:cNvPr>
          <p:cNvSpPr>
            <a:spLocks noGrp="1"/>
          </p:cNvSpPr>
          <p:nvPr>
            <p:ph type="ftr" sz="quarter" idx="3"/>
          </p:nvPr>
        </p:nvSpPr>
        <p:spPr>
          <a:xfrm>
            <a:off x="3278638" y="4777581"/>
            <a:ext cx="4884640" cy="274637"/>
          </a:xfrm>
          <a:prstGeom prst="rect">
            <a:avLst/>
          </a:prstGeom>
        </p:spPr>
        <p:txBody>
          <a:bodyPr vert="horz" lIns="91440" tIns="45720" rIns="91440" bIns="45720" rtlCol="0" anchor="ctr"/>
          <a:lstStyle>
            <a:lvl1pPr algn="l">
              <a:defRPr sz="1200">
                <a:solidFill>
                  <a:schemeClr val="bg1"/>
                </a:solidFill>
              </a:defRPr>
            </a:lvl1pPr>
          </a:lstStyle>
          <a:p>
            <a:r>
              <a:rPr lang="en-US"/>
              <a:t>Virtual AskQC Office Hours: Cataloging Rare Materials Defensively</a:t>
            </a:r>
          </a:p>
        </p:txBody>
      </p:sp>
      <p:sp>
        <p:nvSpPr>
          <p:cNvPr id="3" name="Date Placeholder 3">
            <a:extLst>
              <a:ext uri="{FF2B5EF4-FFF2-40B4-BE49-F238E27FC236}">
                <a16:creationId xmlns:a16="http://schemas.microsoft.com/office/drawing/2014/main" id="{A5C3B509-4315-F4C3-876F-062017AA25A9}"/>
              </a:ext>
            </a:extLst>
          </p:cNvPr>
          <p:cNvSpPr>
            <a:spLocks noGrp="1"/>
          </p:cNvSpPr>
          <p:nvPr>
            <p:ph type="dt" sz="half" idx="14"/>
          </p:nvPr>
        </p:nvSpPr>
        <p:spPr>
          <a:xfrm>
            <a:off x="548906" y="4789284"/>
            <a:ext cx="1382062" cy="274637"/>
          </a:xfrm>
          <a:prstGeom prst="rect">
            <a:avLst/>
          </a:prstGeom>
        </p:spPr>
        <p:txBody>
          <a:bodyPr/>
          <a:lstStyle>
            <a:lvl1pPr>
              <a:defRPr sz="1200">
                <a:solidFill>
                  <a:schemeClr val="bg1"/>
                </a:solidFill>
              </a:defRPr>
            </a:lvl1pPr>
          </a:lstStyle>
          <a:p>
            <a:r>
              <a:rPr lang="en-US"/>
              <a:t>June 2023</a:t>
            </a:r>
          </a:p>
        </p:txBody>
      </p:sp>
      <p:sp>
        <p:nvSpPr>
          <p:cNvPr id="4" name="Slide Number Placeholder 5">
            <a:extLst>
              <a:ext uri="{FF2B5EF4-FFF2-40B4-BE49-F238E27FC236}">
                <a16:creationId xmlns:a16="http://schemas.microsoft.com/office/drawing/2014/main" id="{2C0069CA-AE7A-C3DC-977C-EE98C054A34F}"/>
              </a:ext>
            </a:extLst>
          </p:cNvPr>
          <p:cNvSpPr>
            <a:spLocks noGrp="1"/>
          </p:cNvSpPr>
          <p:nvPr>
            <p:ph type="sldNum" sz="quarter" idx="15"/>
          </p:nvPr>
        </p:nvSpPr>
        <p:spPr>
          <a:xfrm>
            <a:off x="111799" y="4789284"/>
            <a:ext cx="399039" cy="274637"/>
          </a:xfrm>
          <a:prstGeom prst="rect">
            <a:avLst/>
          </a:prstGeom>
        </p:spPr>
        <p:txBody>
          <a:bodyPr/>
          <a:lstStyle>
            <a:lvl1pPr>
              <a:defRPr sz="1200">
                <a:solidFill>
                  <a:schemeClr val="bg1"/>
                </a:solidFill>
              </a:defRPr>
            </a:lvl1pPr>
          </a:lstStyle>
          <a:p>
            <a:fld id="{42AC7B73-7B68-441A-8047-75BA31C9DB5A}" type="slidenum">
              <a:rPr lang="en-US" smtClean="0"/>
              <a:pPr/>
              <a:t>‹#›</a:t>
            </a:fld>
            <a:endParaRPr lang="en-US"/>
          </a:p>
        </p:txBody>
      </p:sp>
    </p:spTree>
    <p:extLst>
      <p:ext uri="{BB962C8B-B14F-4D97-AF65-F5344CB8AC3E}">
        <p14:creationId xmlns:p14="http://schemas.microsoft.com/office/powerpoint/2010/main" val="656622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314A5FF5-A1D9-411C-6A8D-F6C681414F33}"/>
              </a:ext>
            </a:extLst>
          </p:cNvPr>
          <p:cNvSpPr>
            <a:spLocks noGrp="1"/>
          </p:cNvSpPr>
          <p:nvPr>
            <p:ph type="dt" sz="half" idx="14"/>
          </p:nvPr>
        </p:nvSpPr>
        <p:spPr>
          <a:xfrm>
            <a:off x="548906" y="4789284"/>
            <a:ext cx="1382062" cy="274637"/>
          </a:xfrm>
          <a:prstGeom prst="rect">
            <a:avLst/>
          </a:prstGeom>
        </p:spPr>
        <p:txBody>
          <a:bodyPr/>
          <a:lstStyle>
            <a:lvl1pPr>
              <a:defRPr sz="1200">
                <a:solidFill>
                  <a:schemeClr val="bg1"/>
                </a:solidFill>
              </a:defRPr>
            </a:lvl1pPr>
          </a:lstStyle>
          <a:p>
            <a:r>
              <a:rPr lang="en-US"/>
              <a:t>June 2023</a:t>
            </a:r>
          </a:p>
        </p:txBody>
      </p:sp>
      <p:sp>
        <p:nvSpPr>
          <p:cNvPr id="4" name="Slide Number Placeholder 5">
            <a:extLst>
              <a:ext uri="{FF2B5EF4-FFF2-40B4-BE49-F238E27FC236}">
                <a16:creationId xmlns:a16="http://schemas.microsoft.com/office/drawing/2014/main" id="{5A389A86-4D80-8D86-BB01-E02A09137D99}"/>
              </a:ext>
            </a:extLst>
          </p:cNvPr>
          <p:cNvSpPr>
            <a:spLocks noGrp="1"/>
          </p:cNvSpPr>
          <p:nvPr>
            <p:ph type="sldNum" sz="quarter" idx="15"/>
          </p:nvPr>
        </p:nvSpPr>
        <p:spPr>
          <a:xfrm>
            <a:off x="111799" y="4789284"/>
            <a:ext cx="399039" cy="274637"/>
          </a:xfrm>
          <a:prstGeom prst="rect">
            <a:avLst/>
          </a:prstGeom>
        </p:spPr>
        <p:txBody>
          <a:bodyPr/>
          <a:lstStyle>
            <a:lvl1pPr>
              <a:defRPr sz="1200">
                <a:solidFill>
                  <a:schemeClr val="bg1"/>
                </a:solidFill>
              </a:defRPr>
            </a:lvl1pPr>
          </a:lstStyle>
          <a:p>
            <a:fld id="{42AC7B73-7B68-441A-8047-75BA31C9DB5A}" type="slidenum">
              <a:rPr lang="en-US" smtClean="0"/>
              <a:pPr/>
              <a:t>‹#›</a:t>
            </a:fld>
            <a:endParaRPr lang="en-US"/>
          </a:p>
        </p:txBody>
      </p:sp>
      <p:sp>
        <p:nvSpPr>
          <p:cNvPr id="9" name="Footer Placeholder 5">
            <a:extLst>
              <a:ext uri="{FF2B5EF4-FFF2-40B4-BE49-F238E27FC236}">
                <a16:creationId xmlns:a16="http://schemas.microsoft.com/office/drawing/2014/main" id="{518E24E7-1984-6930-4C99-2798B9C6A6A5}"/>
              </a:ext>
            </a:extLst>
          </p:cNvPr>
          <p:cNvSpPr>
            <a:spLocks noGrp="1"/>
          </p:cNvSpPr>
          <p:nvPr>
            <p:ph type="ftr" sz="quarter" idx="3"/>
          </p:nvPr>
        </p:nvSpPr>
        <p:spPr>
          <a:xfrm>
            <a:off x="3227466" y="4785088"/>
            <a:ext cx="4884640" cy="274637"/>
          </a:xfrm>
          <a:prstGeom prst="rect">
            <a:avLst/>
          </a:prstGeom>
        </p:spPr>
        <p:txBody>
          <a:bodyPr vert="horz" lIns="91440" tIns="45720" rIns="91440" bIns="45720" rtlCol="0" anchor="ctr"/>
          <a:lstStyle>
            <a:lvl1pPr algn="l">
              <a:defRPr sz="1200">
                <a:solidFill>
                  <a:schemeClr val="bg1"/>
                </a:solidFill>
              </a:defRPr>
            </a:lvl1pPr>
          </a:lstStyle>
          <a:p>
            <a:r>
              <a:rPr lang="en-US"/>
              <a:t>Virtual AskQC Office Hours: Cataloging Rare Materials Defensively</a:t>
            </a:r>
          </a:p>
        </p:txBody>
      </p:sp>
    </p:spTree>
    <p:extLst>
      <p:ext uri="{BB962C8B-B14F-4D97-AF65-F5344CB8AC3E}">
        <p14:creationId xmlns:p14="http://schemas.microsoft.com/office/powerpoint/2010/main" val="725751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B22F5365-4FC2-DE2E-D4CE-F474C13D97C1}"/>
              </a:ext>
            </a:extLst>
          </p:cNvPr>
          <p:cNvSpPr>
            <a:spLocks noGrp="1"/>
          </p:cNvSpPr>
          <p:nvPr>
            <p:ph type="dt" sz="half" idx="13"/>
          </p:nvPr>
        </p:nvSpPr>
        <p:spPr>
          <a:xfrm>
            <a:off x="548906" y="4789284"/>
            <a:ext cx="1382062" cy="274637"/>
          </a:xfrm>
          <a:prstGeom prst="rect">
            <a:avLst/>
          </a:prstGeom>
        </p:spPr>
        <p:txBody>
          <a:bodyPr/>
          <a:lstStyle>
            <a:lvl1pPr>
              <a:defRPr sz="1200">
                <a:solidFill>
                  <a:schemeClr val="bg1"/>
                </a:solidFill>
              </a:defRPr>
            </a:lvl1pPr>
          </a:lstStyle>
          <a:p>
            <a:r>
              <a:rPr lang="en-US"/>
              <a:t>June 2023</a:t>
            </a:r>
          </a:p>
        </p:txBody>
      </p:sp>
      <p:sp>
        <p:nvSpPr>
          <p:cNvPr id="4" name="Slide Number Placeholder 5">
            <a:extLst>
              <a:ext uri="{FF2B5EF4-FFF2-40B4-BE49-F238E27FC236}">
                <a16:creationId xmlns:a16="http://schemas.microsoft.com/office/drawing/2014/main" id="{D5A72953-B0CD-3754-CA37-F536E3BED0F7}"/>
              </a:ext>
            </a:extLst>
          </p:cNvPr>
          <p:cNvSpPr>
            <a:spLocks noGrp="1"/>
          </p:cNvSpPr>
          <p:nvPr>
            <p:ph type="sldNum" sz="quarter" idx="14"/>
          </p:nvPr>
        </p:nvSpPr>
        <p:spPr>
          <a:xfrm>
            <a:off x="111799" y="4789284"/>
            <a:ext cx="399039" cy="274637"/>
          </a:xfrm>
          <a:prstGeom prst="rect">
            <a:avLst/>
          </a:prstGeom>
        </p:spPr>
        <p:txBody>
          <a:bodyPr/>
          <a:lstStyle>
            <a:lvl1pPr>
              <a:defRPr sz="1200">
                <a:solidFill>
                  <a:schemeClr val="bg1"/>
                </a:solidFill>
              </a:defRPr>
            </a:lvl1pPr>
          </a:lstStyle>
          <a:p>
            <a:fld id="{42AC7B73-7B68-441A-8047-75BA31C9DB5A}" type="slidenum">
              <a:rPr lang="en-US" smtClean="0"/>
              <a:pPr/>
              <a:t>‹#›</a:t>
            </a:fld>
            <a:endParaRPr lang="en-US"/>
          </a:p>
        </p:txBody>
      </p:sp>
      <p:sp>
        <p:nvSpPr>
          <p:cNvPr id="5" name="Footer Placeholder 5">
            <a:extLst>
              <a:ext uri="{FF2B5EF4-FFF2-40B4-BE49-F238E27FC236}">
                <a16:creationId xmlns:a16="http://schemas.microsoft.com/office/drawing/2014/main" id="{19844D0D-58F9-0EC4-AD4D-4B1D54F39048}"/>
              </a:ext>
            </a:extLst>
          </p:cNvPr>
          <p:cNvSpPr>
            <a:spLocks noGrp="1"/>
          </p:cNvSpPr>
          <p:nvPr>
            <p:ph type="ftr" sz="quarter" idx="3"/>
          </p:nvPr>
        </p:nvSpPr>
        <p:spPr>
          <a:xfrm>
            <a:off x="3227466" y="4785088"/>
            <a:ext cx="4884640" cy="274637"/>
          </a:xfrm>
          <a:prstGeom prst="rect">
            <a:avLst/>
          </a:prstGeom>
        </p:spPr>
        <p:txBody>
          <a:bodyPr vert="horz" lIns="91440" tIns="45720" rIns="91440" bIns="45720" rtlCol="0" anchor="ctr"/>
          <a:lstStyle>
            <a:lvl1pPr algn="l">
              <a:defRPr sz="1200">
                <a:solidFill>
                  <a:schemeClr val="bg1"/>
                </a:solidFill>
              </a:defRPr>
            </a:lvl1pPr>
          </a:lstStyle>
          <a:p>
            <a:r>
              <a:rPr lang="en-US"/>
              <a:t>Virtual AskQC Office Hours: Cataloging Rare Materials Defensively</a:t>
            </a:r>
          </a:p>
        </p:txBody>
      </p:sp>
    </p:spTree>
    <p:extLst>
      <p:ext uri="{BB962C8B-B14F-4D97-AF65-F5344CB8AC3E}">
        <p14:creationId xmlns:p14="http://schemas.microsoft.com/office/powerpoint/2010/main" val="1052989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B5DFEDAA-5069-9E96-7DC7-0E0EAD36ACBF}"/>
              </a:ext>
            </a:extLst>
          </p:cNvPr>
          <p:cNvSpPr>
            <a:spLocks noGrp="1"/>
          </p:cNvSpPr>
          <p:nvPr>
            <p:ph type="body" sz="quarter" idx="13" hasCustomPrompt="1"/>
          </p:nvPr>
        </p:nvSpPr>
        <p:spPr>
          <a:xfrm>
            <a:off x="340786" y="343304"/>
            <a:ext cx="4052250" cy="686442"/>
          </a:xfrm>
          <a:prstGeom prst="rect">
            <a:avLst/>
          </a:prstGeom>
        </p:spPr>
        <p:txBody>
          <a:bodyPr/>
          <a:lstStyle>
            <a:lvl1pPr marL="0" indent="0">
              <a:buNone/>
              <a:defRPr b="1">
                <a:solidFill>
                  <a:schemeClr val="tx2"/>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Title of slide</a:t>
            </a:r>
          </a:p>
          <a:p>
            <a:r>
              <a:rPr lang="en-US"/>
              <a:t>		</a:t>
            </a:r>
          </a:p>
        </p:txBody>
      </p:sp>
      <p:sp>
        <p:nvSpPr>
          <p:cNvPr id="3" name="Text Placeholder 2">
            <a:extLst>
              <a:ext uri="{FF2B5EF4-FFF2-40B4-BE49-F238E27FC236}">
                <a16:creationId xmlns:a16="http://schemas.microsoft.com/office/drawing/2014/main" id="{91537585-6DCE-6E44-884B-9F4E03C75EC8}"/>
              </a:ext>
            </a:extLst>
          </p:cNvPr>
          <p:cNvSpPr>
            <a:spLocks noGrp="1"/>
          </p:cNvSpPr>
          <p:nvPr>
            <p:ph type="body" sz="quarter" idx="12"/>
          </p:nvPr>
        </p:nvSpPr>
        <p:spPr>
          <a:xfrm>
            <a:off x="353494" y="1045604"/>
            <a:ext cx="4039542" cy="3356378"/>
          </a:xfrm>
          <a:prstGeom prst="rect">
            <a:avLst/>
          </a:prstGeom>
        </p:spPr>
        <p:txBody>
          <a:bodyPr/>
          <a:lstStyle>
            <a:lvl1pPr>
              <a:defRPr sz="2200"/>
            </a:lvl1pPr>
          </a:lstStyle>
          <a:p>
            <a:r>
              <a:rPr lang="en-US"/>
              <a:t>Authority records for each name linked with 5XXs</a:t>
            </a:r>
          </a:p>
          <a:p>
            <a:endParaRPr lang="en-US"/>
          </a:p>
        </p:txBody>
      </p:sp>
      <p:sp>
        <p:nvSpPr>
          <p:cNvPr id="4" name="Text Placeholder 3">
            <a:extLst>
              <a:ext uri="{FF2B5EF4-FFF2-40B4-BE49-F238E27FC236}">
                <a16:creationId xmlns:a16="http://schemas.microsoft.com/office/drawing/2014/main" id="{04B693B5-AC20-D8EA-A6B0-DC559CADED1A}"/>
              </a:ext>
            </a:extLst>
          </p:cNvPr>
          <p:cNvSpPr>
            <a:spLocks noGrp="1"/>
          </p:cNvSpPr>
          <p:nvPr>
            <p:ph type="body" sz="quarter" idx="14"/>
          </p:nvPr>
        </p:nvSpPr>
        <p:spPr>
          <a:xfrm>
            <a:off x="4726536" y="1045604"/>
            <a:ext cx="4039541" cy="3356378"/>
          </a:xfrm>
          <a:prstGeom prst="rect">
            <a:avLst/>
          </a:prstGeom>
        </p:spPr>
        <p:txBody>
          <a:bodyPr/>
          <a:lstStyle>
            <a:lvl1pPr>
              <a:defRPr sz="2200"/>
            </a:lvl1pPr>
          </a:lstStyle>
          <a:p>
            <a:r>
              <a:rPr lang="en-US"/>
              <a:t>One authority record with UF for former name</a:t>
            </a:r>
          </a:p>
        </p:txBody>
      </p:sp>
      <p:sp>
        <p:nvSpPr>
          <p:cNvPr id="5" name="Text Placeholder 4">
            <a:extLst>
              <a:ext uri="{FF2B5EF4-FFF2-40B4-BE49-F238E27FC236}">
                <a16:creationId xmlns:a16="http://schemas.microsoft.com/office/drawing/2014/main" id="{FDB92B65-B790-052E-10C7-16B1A638813F}"/>
              </a:ext>
            </a:extLst>
          </p:cNvPr>
          <p:cNvSpPr>
            <a:spLocks noGrp="1"/>
          </p:cNvSpPr>
          <p:nvPr>
            <p:ph type="body" sz="quarter" idx="15" hasCustomPrompt="1"/>
          </p:nvPr>
        </p:nvSpPr>
        <p:spPr>
          <a:xfrm>
            <a:off x="4713827" y="358024"/>
            <a:ext cx="4052250" cy="686442"/>
          </a:xfrm>
          <a:prstGeom prst="rect">
            <a:avLst/>
          </a:prstGeom>
        </p:spPr>
        <p:txBody>
          <a:bodyPr/>
          <a:lstStyle>
            <a:lvl1pPr>
              <a:defRPr lang="en-US" sz="3200" b="1" kern="1200" dirty="0">
                <a:solidFill>
                  <a:schemeClr val="tx2"/>
                </a:solidFill>
                <a:latin typeface="+mn-lt"/>
                <a:ea typeface="+mn-ea"/>
                <a:cs typeface="+mn-c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Subject Authority</a:t>
            </a:r>
          </a:p>
        </p:txBody>
      </p:sp>
      <p:cxnSp>
        <p:nvCxnSpPr>
          <p:cNvPr id="7" name="Straight Connector 6">
            <a:extLst>
              <a:ext uri="{FF2B5EF4-FFF2-40B4-BE49-F238E27FC236}">
                <a16:creationId xmlns:a16="http://schemas.microsoft.com/office/drawing/2014/main" id="{23D8EE6F-AFBA-2CB4-3FB8-5AA4A6739461}"/>
              </a:ext>
            </a:extLst>
          </p:cNvPr>
          <p:cNvCxnSpPr/>
          <p:nvPr userDrawn="1"/>
        </p:nvCxnSpPr>
        <p:spPr>
          <a:xfrm>
            <a:off x="4572000" y="1141679"/>
            <a:ext cx="0" cy="3113188"/>
          </a:xfrm>
          <a:prstGeom prst="line">
            <a:avLst/>
          </a:prstGeom>
          <a:ln/>
          <a:effectLst/>
        </p:spPr>
        <p:style>
          <a:lnRef idx="2">
            <a:schemeClr val="accent1"/>
          </a:lnRef>
          <a:fillRef idx="0">
            <a:schemeClr val="accent1"/>
          </a:fillRef>
          <a:effectRef idx="1">
            <a:schemeClr val="accent1"/>
          </a:effectRef>
          <a:fontRef idx="minor">
            <a:schemeClr val="tx1"/>
          </a:fontRef>
        </p:style>
      </p:cxnSp>
      <p:sp>
        <p:nvSpPr>
          <p:cNvPr id="9" name="Date Placeholder 3">
            <a:extLst>
              <a:ext uri="{FF2B5EF4-FFF2-40B4-BE49-F238E27FC236}">
                <a16:creationId xmlns:a16="http://schemas.microsoft.com/office/drawing/2014/main" id="{B1348A73-4C95-C107-1201-A1BD8C7E6935}"/>
              </a:ext>
            </a:extLst>
          </p:cNvPr>
          <p:cNvSpPr>
            <a:spLocks noGrp="1"/>
          </p:cNvSpPr>
          <p:nvPr>
            <p:ph type="dt" sz="half" idx="16"/>
          </p:nvPr>
        </p:nvSpPr>
        <p:spPr>
          <a:xfrm>
            <a:off x="548906" y="4789284"/>
            <a:ext cx="1382062" cy="274637"/>
          </a:xfrm>
          <a:prstGeom prst="rect">
            <a:avLst/>
          </a:prstGeom>
        </p:spPr>
        <p:txBody>
          <a:bodyPr/>
          <a:lstStyle>
            <a:lvl1pPr>
              <a:defRPr sz="1200">
                <a:solidFill>
                  <a:schemeClr val="bg1"/>
                </a:solidFill>
              </a:defRPr>
            </a:lvl1pPr>
          </a:lstStyle>
          <a:p>
            <a:r>
              <a:rPr lang="en-US"/>
              <a:t>June 2023</a:t>
            </a:r>
          </a:p>
        </p:txBody>
      </p:sp>
      <p:sp>
        <p:nvSpPr>
          <p:cNvPr id="10" name="Slide Number Placeholder 5">
            <a:extLst>
              <a:ext uri="{FF2B5EF4-FFF2-40B4-BE49-F238E27FC236}">
                <a16:creationId xmlns:a16="http://schemas.microsoft.com/office/drawing/2014/main" id="{F4032D17-A816-15A8-7826-9DE0DB1BE5B0}"/>
              </a:ext>
            </a:extLst>
          </p:cNvPr>
          <p:cNvSpPr>
            <a:spLocks noGrp="1"/>
          </p:cNvSpPr>
          <p:nvPr>
            <p:ph type="sldNum" sz="quarter" idx="17"/>
          </p:nvPr>
        </p:nvSpPr>
        <p:spPr>
          <a:xfrm>
            <a:off x="111799" y="4789284"/>
            <a:ext cx="399039" cy="274637"/>
          </a:xfrm>
          <a:prstGeom prst="rect">
            <a:avLst/>
          </a:prstGeom>
        </p:spPr>
        <p:txBody>
          <a:bodyPr/>
          <a:lstStyle>
            <a:lvl1pPr>
              <a:defRPr sz="1200">
                <a:solidFill>
                  <a:schemeClr val="bg1"/>
                </a:solidFill>
              </a:defRPr>
            </a:lvl1pPr>
          </a:lstStyle>
          <a:p>
            <a:fld id="{42AC7B73-7B68-441A-8047-75BA31C9DB5A}" type="slidenum">
              <a:rPr lang="en-US" smtClean="0"/>
              <a:pPr/>
              <a:t>‹#›</a:t>
            </a:fld>
            <a:endParaRPr lang="en-US"/>
          </a:p>
        </p:txBody>
      </p:sp>
      <p:sp>
        <p:nvSpPr>
          <p:cNvPr id="11" name="Footer Placeholder 5">
            <a:extLst>
              <a:ext uri="{FF2B5EF4-FFF2-40B4-BE49-F238E27FC236}">
                <a16:creationId xmlns:a16="http://schemas.microsoft.com/office/drawing/2014/main" id="{9B54B407-DD85-1AF7-AAFF-20A78730D9D8}"/>
              </a:ext>
            </a:extLst>
          </p:cNvPr>
          <p:cNvSpPr>
            <a:spLocks noGrp="1"/>
          </p:cNvSpPr>
          <p:nvPr>
            <p:ph type="ftr" sz="quarter" idx="3"/>
          </p:nvPr>
        </p:nvSpPr>
        <p:spPr>
          <a:xfrm>
            <a:off x="3227466" y="4785088"/>
            <a:ext cx="4884640" cy="274637"/>
          </a:xfrm>
          <a:prstGeom prst="rect">
            <a:avLst/>
          </a:prstGeom>
        </p:spPr>
        <p:txBody>
          <a:bodyPr vert="horz" lIns="91440" tIns="45720" rIns="91440" bIns="45720" rtlCol="0" anchor="ctr"/>
          <a:lstStyle>
            <a:lvl1pPr algn="l">
              <a:defRPr sz="1200">
                <a:solidFill>
                  <a:schemeClr val="bg1"/>
                </a:solidFill>
              </a:defRPr>
            </a:lvl1pPr>
          </a:lstStyle>
          <a:p>
            <a:r>
              <a:rPr lang="en-US"/>
              <a:t>Virtual AskQC Office Hours: Cataloging Rare Materials Defensively</a:t>
            </a:r>
          </a:p>
        </p:txBody>
      </p:sp>
    </p:spTree>
    <p:extLst>
      <p:ext uri="{BB962C8B-B14F-4D97-AF65-F5344CB8AC3E}">
        <p14:creationId xmlns:p14="http://schemas.microsoft.com/office/powerpoint/2010/main" val="1375367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no bullets">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B5DFEDAA-5069-9E96-7DC7-0E0EAD36ACBF}"/>
              </a:ext>
            </a:extLst>
          </p:cNvPr>
          <p:cNvSpPr>
            <a:spLocks noGrp="1"/>
          </p:cNvSpPr>
          <p:nvPr>
            <p:ph type="body" sz="quarter" idx="13" hasCustomPrompt="1"/>
          </p:nvPr>
        </p:nvSpPr>
        <p:spPr>
          <a:xfrm>
            <a:off x="340786" y="116101"/>
            <a:ext cx="4052250" cy="602627"/>
          </a:xfrm>
          <a:prstGeom prst="rect">
            <a:avLst/>
          </a:prstGeom>
        </p:spPr>
        <p:txBody>
          <a:bodyPr/>
          <a:lstStyle>
            <a:lvl1pPr marL="0" indent="0">
              <a:buNone/>
              <a:defRPr b="1">
                <a:solidFill>
                  <a:schemeClr val="tx2"/>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Example A</a:t>
            </a:r>
          </a:p>
          <a:p>
            <a:r>
              <a:rPr lang="en-US"/>
              <a:t>		</a:t>
            </a:r>
          </a:p>
        </p:txBody>
      </p:sp>
      <p:sp>
        <p:nvSpPr>
          <p:cNvPr id="5" name="Text Placeholder 4">
            <a:extLst>
              <a:ext uri="{FF2B5EF4-FFF2-40B4-BE49-F238E27FC236}">
                <a16:creationId xmlns:a16="http://schemas.microsoft.com/office/drawing/2014/main" id="{FDB92B65-B790-052E-10C7-16B1A638813F}"/>
              </a:ext>
            </a:extLst>
          </p:cNvPr>
          <p:cNvSpPr>
            <a:spLocks noGrp="1"/>
          </p:cNvSpPr>
          <p:nvPr>
            <p:ph type="body" sz="quarter" idx="15" hasCustomPrompt="1"/>
          </p:nvPr>
        </p:nvSpPr>
        <p:spPr>
          <a:xfrm>
            <a:off x="4750965" y="116101"/>
            <a:ext cx="4052250" cy="602627"/>
          </a:xfrm>
          <a:prstGeom prst="rect">
            <a:avLst/>
          </a:prstGeom>
        </p:spPr>
        <p:txBody>
          <a:bodyPr/>
          <a:lstStyle>
            <a:lvl1pPr>
              <a:defRPr lang="en-US" sz="3200" b="1" kern="1200" dirty="0">
                <a:solidFill>
                  <a:schemeClr val="tx2"/>
                </a:solidFill>
                <a:latin typeface="+mn-lt"/>
                <a:ea typeface="+mn-ea"/>
                <a:cs typeface="+mn-cs"/>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Example B</a:t>
            </a:r>
          </a:p>
        </p:txBody>
      </p:sp>
      <p:cxnSp>
        <p:nvCxnSpPr>
          <p:cNvPr id="7" name="Straight Connector 6">
            <a:extLst>
              <a:ext uri="{FF2B5EF4-FFF2-40B4-BE49-F238E27FC236}">
                <a16:creationId xmlns:a16="http://schemas.microsoft.com/office/drawing/2014/main" id="{23D8EE6F-AFBA-2CB4-3FB8-5AA4A6739461}"/>
              </a:ext>
            </a:extLst>
          </p:cNvPr>
          <p:cNvCxnSpPr>
            <a:cxnSpLocks/>
          </p:cNvCxnSpPr>
          <p:nvPr userDrawn="1"/>
        </p:nvCxnSpPr>
        <p:spPr>
          <a:xfrm>
            <a:off x="4572000" y="358024"/>
            <a:ext cx="0" cy="4213976"/>
          </a:xfrm>
          <a:prstGeom prst="line">
            <a:avLst/>
          </a:prstGeom>
          <a:ln/>
          <a:effectLst/>
        </p:spPr>
        <p:style>
          <a:lnRef idx="2">
            <a:schemeClr val="accent1"/>
          </a:lnRef>
          <a:fillRef idx="0">
            <a:schemeClr val="accent1"/>
          </a:fillRef>
          <a:effectRef idx="1">
            <a:schemeClr val="accent1"/>
          </a:effectRef>
          <a:fontRef idx="minor">
            <a:schemeClr val="tx1"/>
          </a:fontRef>
        </p:style>
      </p:cxnSp>
      <p:sp>
        <p:nvSpPr>
          <p:cNvPr id="4" name="Date Placeholder 3">
            <a:extLst>
              <a:ext uri="{FF2B5EF4-FFF2-40B4-BE49-F238E27FC236}">
                <a16:creationId xmlns:a16="http://schemas.microsoft.com/office/drawing/2014/main" id="{D0E6A3A2-13AA-3942-1664-30AA4C985DCF}"/>
              </a:ext>
            </a:extLst>
          </p:cNvPr>
          <p:cNvSpPr>
            <a:spLocks noGrp="1"/>
          </p:cNvSpPr>
          <p:nvPr>
            <p:ph type="dt" sz="half" idx="16"/>
          </p:nvPr>
        </p:nvSpPr>
        <p:spPr>
          <a:xfrm>
            <a:off x="548906" y="4789284"/>
            <a:ext cx="1382062" cy="274637"/>
          </a:xfrm>
          <a:prstGeom prst="rect">
            <a:avLst/>
          </a:prstGeom>
        </p:spPr>
        <p:txBody>
          <a:bodyPr/>
          <a:lstStyle>
            <a:lvl1pPr>
              <a:defRPr sz="1200">
                <a:solidFill>
                  <a:schemeClr val="bg1"/>
                </a:solidFill>
              </a:defRPr>
            </a:lvl1pPr>
          </a:lstStyle>
          <a:p>
            <a:r>
              <a:rPr lang="en-US"/>
              <a:t>June 2023</a:t>
            </a:r>
          </a:p>
        </p:txBody>
      </p:sp>
      <p:sp>
        <p:nvSpPr>
          <p:cNvPr id="8" name="Slide Number Placeholder 5">
            <a:extLst>
              <a:ext uri="{FF2B5EF4-FFF2-40B4-BE49-F238E27FC236}">
                <a16:creationId xmlns:a16="http://schemas.microsoft.com/office/drawing/2014/main" id="{70AE2D25-A14B-1BD1-C89E-62E0A7A51D52}"/>
              </a:ext>
            </a:extLst>
          </p:cNvPr>
          <p:cNvSpPr>
            <a:spLocks noGrp="1"/>
          </p:cNvSpPr>
          <p:nvPr>
            <p:ph type="sldNum" sz="quarter" idx="14"/>
          </p:nvPr>
        </p:nvSpPr>
        <p:spPr>
          <a:xfrm>
            <a:off x="111799" y="4789284"/>
            <a:ext cx="399039" cy="274637"/>
          </a:xfrm>
          <a:prstGeom prst="rect">
            <a:avLst/>
          </a:prstGeom>
        </p:spPr>
        <p:txBody>
          <a:bodyPr/>
          <a:lstStyle>
            <a:lvl1pPr>
              <a:defRPr sz="1200">
                <a:solidFill>
                  <a:schemeClr val="bg1"/>
                </a:solidFill>
              </a:defRPr>
            </a:lvl1pPr>
          </a:lstStyle>
          <a:p>
            <a:fld id="{42AC7B73-7B68-441A-8047-75BA31C9DB5A}" type="slidenum">
              <a:rPr lang="en-US" smtClean="0"/>
              <a:pPr/>
              <a:t>‹#›</a:t>
            </a:fld>
            <a:endParaRPr lang="en-US"/>
          </a:p>
        </p:txBody>
      </p:sp>
      <p:sp>
        <p:nvSpPr>
          <p:cNvPr id="9" name="Footer Placeholder 5">
            <a:extLst>
              <a:ext uri="{FF2B5EF4-FFF2-40B4-BE49-F238E27FC236}">
                <a16:creationId xmlns:a16="http://schemas.microsoft.com/office/drawing/2014/main" id="{3E1CF6C4-3AC8-7807-9078-E60B54414492}"/>
              </a:ext>
            </a:extLst>
          </p:cNvPr>
          <p:cNvSpPr>
            <a:spLocks noGrp="1"/>
          </p:cNvSpPr>
          <p:nvPr>
            <p:ph type="ftr" sz="quarter" idx="3"/>
          </p:nvPr>
        </p:nvSpPr>
        <p:spPr>
          <a:xfrm>
            <a:off x="3227466" y="4785088"/>
            <a:ext cx="4884640" cy="274637"/>
          </a:xfrm>
          <a:prstGeom prst="rect">
            <a:avLst/>
          </a:prstGeom>
        </p:spPr>
        <p:txBody>
          <a:bodyPr vert="horz" lIns="91440" tIns="45720" rIns="91440" bIns="45720" rtlCol="0" anchor="ctr"/>
          <a:lstStyle>
            <a:lvl1pPr algn="l">
              <a:defRPr sz="1200">
                <a:solidFill>
                  <a:schemeClr val="bg1"/>
                </a:solidFill>
              </a:defRPr>
            </a:lvl1pPr>
          </a:lstStyle>
          <a:p>
            <a:r>
              <a:rPr lang="en-US"/>
              <a:t>Virtual AskQC Office Hours: Cataloging Rare Materials Defensively</a:t>
            </a:r>
          </a:p>
        </p:txBody>
      </p:sp>
    </p:spTree>
    <p:extLst>
      <p:ext uri="{BB962C8B-B14F-4D97-AF65-F5344CB8AC3E}">
        <p14:creationId xmlns:p14="http://schemas.microsoft.com/office/powerpoint/2010/main" val="3619316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E9728-66CC-4AEE-BBB3-B00C6146B6C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E6F10D6-4C94-470F-B720-D63226143A9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729545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emf"/><Relationship Id="rId5" Type="http://schemas.openxmlformats.org/officeDocument/2006/relationships/slideLayout" Target="../slideLayouts/slideLayout13.xml"/><Relationship Id="rId10"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711" r:id="rId1"/>
    <p:sldLayoutId id="2147483666" r:id="rId2"/>
    <p:sldLayoutId id="2147483667" r:id="rId3"/>
    <p:sldLayoutId id="2147483668" r:id="rId4"/>
    <p:sldLayoutId id="2147483669" r:id="rId5"/>
    <p:sldLayoutId id="2147483670" r:id="rId6"/>
    <p:sldLayoutId id="2147483710" r:id="rId7"/>
    <p:sldLayoutId id="2147483708" r:id="rId8"/>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5E3642-4359-4066-BBB1-F5ED7EE71AF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351CCC-AFF9-4A8E-B769-3B6323E0F94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E71CDFC1-AFC0-4A14-85F5-CA244F1DC904}"/>
              </a:ext>
            </a:extLst>
          </p:cNvPr>
          <p:cNvGrpSpPr/>
          <p:nvPr userDrawn="1"/>
        </p:nvGrpSpPr>
        <p:grpSpPr>
          <a:xfrm>
            <a:off x="0" y="4709815"/>
            <a:ext cx="9144000" cy="433574"/>
            <a:chOff x="0" y="6400796"/>
            <a:chExt cx="12202742" cy="457200"/>
          </a:xfrm>
        </p:grpSpPr>
        <p:sp>
          <p:nvSpPr>
            <p:cNvPr id="10" name="Rectangle 9">
              <a:extLst>
                <a:ext uri="{FF2B5EF4-FFF2-40B4-BE49-F238E27FC236}">
                  <a16:creationId xmlns:a16="http://schemas.microsoft.com/office/drawing/2014/main" id="{622A3252-18EC-4A55-AB0A-EA8B02DD7A17}"/>
                </a:ext>
              </a:extLst>
            </p:cNvPr>
            <p:cNvSpPr/>
            <p:nvPr userDrawn="1"/>
          </p:nvSpPr>
          <p:spPr>
            <a:xfrm>
              <a:off x="0" y="6400796"/>
              <a:ext cx="3179036"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a:extLst>
                <a:ext uri="{FF2B5EF4-FFF2-40B4-BE49-F238E27FC236}">
                  <a16:creationId xmlns:a16="http://schemas.microsoft.com/office/drawing/2014/main" id="{8103016C-A461-4366-97E1-4AF11BF1C9BB}"/>
                </a:ext>
              </a:extLst>
            </p:cNvPr>
            <p:cNvSpPr/>
            <p:nvPr userDrawn="1"/>
          </p:nvSpPr>
          <p:spPr>
            <a:xfrm>
              <a:off x="3179036" y="6400796"/>
              <a:ext cx="1128044"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Rectangle 11">
              <a:extLst>
                <a:ext uri="{FF2B5EF4-FFF2-40B4-BE49-F238E27FC236}">
                  <a16:creationId xmlns:a16="http://schemas.microsoft.com/office/drawing/2014/main" id="{3FE313BE-782D-452B-96C0-4009037101EA}"/>
                </a:ext>
              </a:extLst>
            </p:cNvPr>
            <p:cNvSpPr/>
            <p:nvPr userDrawn="1"/>
          </p:nvSpPr>
          <p:spPr>
            <a:xfrm>
              <a:off x="4307080" y="6400796"/>
              <a:ext cx="7895662"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grpSp>
      <p:pic>
        <p:nvPicPr>
          <p:cNvPr id="15" name="Picture 5">
            <a:extLst>
              <a:ext uri="{FF2B5EF4-FFF2-40B4-BE49-F238E27FC236}">
                <a16:creationId xmlns:a16="http://schemas.microsoft.com/office/drawing/2014/main" id="{F4E642C1-B0E3-4829-A89B-AEBEC051B36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45813"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22D69FDA-2593-4719-8447-F982D7F75627}"/>
              </a:ext>
            </a:extLst>
          </p:cNvPr>
          <p:cNvSpPr>
            <a:spLocks noGrp="1"/>
          </p:cNvSpPr>
          <p:nvPr>
            <p:ph type="sldNum" sz="quarter" idx="4"/>
          </p:nvPr>
        </p:nvSpPr>
        <p:spPr>
          <a:xfrm>
            <a:off x="111799" y="4789284"/>
            <a:ext cx="399039" cy="274637"/>
          </a:xfrm>
          <a:prstGeom prst="rect">
            <a:avLst/>
          </a:prstGeom>
        </p:spPr>
        <p:txBody>
          <a:bodyPr vert="horz" lIns="91440" tIns="45720" rIns="91440" bIns="45720" rtlCol="0" anchor="ctr"/>
          <a:lstStyle>
            <a:lvl1pPr algn="ctr">
              <a:defRPr sz="1200">
                <a:solidFill>
                  <a:schemeClr val="bg1"/>
                </a:solidFill>
              </a:defRPr>
            </a:lvl1pPr>
          </a:lstStyle>
          <a:p>
            <a:fld id="{42AC7B73-7B68-441A-8047-75BA31C9DB5A}" type="slidenum">
              <a:rPr lang="en-US" smtClean="0"/>
              <a:pPr/>
              <a:t>‹#›</a:t>
            </a:fld>
            <a:endParaRPr lang="en-US"/>
          </a:p>
        </p:txBody>
      </p:sp>
      <p:sp>
        <p:nvSpPr>
          <p:cNvPr id="5" name="Date Placeholder 4">
            <a:extLst>
              <a:ext uri="{FF2B5EF4-FFF2-40B4-BE49-F238E27FC236}">
                <a16:creationId xmlns:a16="http://schemas.microsoft.com/office/drawing/2014/main" id="{2BEED425-78B2-4661-BF10-A2B44B45BBDD}"/>
              </a:ext>
            </a:extLst>
          </p:cNvPr>
          <p:cNvSpPr>
            <a:spLocks noGrp="1"/>
          </p:cNvSpPr>
          <p:nvPr>
            <p:ph type="dt" sz="half" idx="2"/>
          </p:nvPr>
        </p:nvSpPr>
        <p:spPr>
          <a:xfrm>
            <a:off x="548906" y="4789284"/>
            <a:ext cx="1382062" cy="274637"/>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a:t>June 2023</a:t>
            </a:r>
          </a:p>
        </p:txBody>
      </p:sp>
      <p:sp>
        <p:nvSpPr>
          <p:cNvPr id="6" name="Footer Placeholder 5">
            <a:extLst>
              <a:ext uri="{FF2B5EF4-FFF2-40B4-BE49-F238E27FC236}">
                <a16:creationId xmlns:a16="http://schemas.microsoft.com/office/drawing/2014/main" id="{9A824F33-5B2E-4A05-AB56-A83A2AE06019}"/>
              </a:ext>
            </a:extLst>
          </p:cNvPr>
          <p:cNvSpPr>
            <a:spLocks noGrp="1"/>
          </p:cNvSpPr>
          <p:nvPr>
            <p:ph type="ftr" sz="quarter" idx="3"/>
          </p:nvPr>
        </p:nvSpPr>
        <p:spPr>
          <a:xfrm>
            <a:off x="3227466" y="4785088"/>
            <a:ext cx="4884640" cy="274637"/>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a:t>Virtual AskQC Office Hours: Cataloging Rare Materials Defensively</a:t>
            </a:r>
          </a:p>
        </p:txBody>
      </p:sp>
    </p:spTree>
    <p:extLst>
      <p:ext uri="{BB962C8B-B14F-4D97-AF65-F5344CB8AC3E}">
        <p14:creationId xmlns:p14="http://schemas.microsoft.com/office/powerpoint/2010/main" val="4152361931"/>
      </p:ext>
    </p:extLst>
  </p:cSld>
  <p:clrMap bg1="lt1" tx1="dk1" bg2="lt2" tx2="dk2" accent1="accent1" accent2="accent2" accent3="accent3" accent4="accent4" accent5="accent5" accent6="accent6" hlink="hlink" folHlink="folHlink"/>
  <p:hf hdr="0"/>
  <p:txStyles>
    <p:titleStyle>
      <a:lvl1pPr algn="l" defTabSz="685800" rtl="0" eaLnBrk="1" latinLnBrk="0" hangingPunct="1">
        <a:lnSpc>
          <a:spcPct val="90000"/>
        </a:lnSpc>
        <a:spcBef>
          <a:spcPct val="0"/>
        </a:spcBef>
        <a:buNone/>
        <a:defRPr sz="3300" b="1" kern="1200">
          <a:solidFill>
            <a:srgbClr val="23619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5E3642-4359-4066-BBB1-F5ED7EE71AF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351CCC-AFF9-4A8E-B769-3B6323E0F94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E71CDFC1-AFC0-4A14-85F5-CA244F1DC904}"/>
              </a:ext>
            </a:extLst>
          </p:cNvPr>
          <p:cNvGrpSpPr/>
          <p:nvPr userDrawn="1"/>
        </p:nvGrpSpPr>
        <p:grpSpPr>
          <a:xfrm>
            <a:off x="0" y="4709815"/>
            <a:ext cx="9144000" cy="433574"/>
            <a:chOff x="0" y="6400796"/>
            <a:chExt cx="12202742" cy="457200"/>
          </a:xfrm>
        </p:grpSpPr>
        <p:sp>
          <p:nvSpPr>
            <p:cNvPr id="10" name="Rectangle 9">
              <a:extLst>
                <a:ext uri="{FF2B5EF4-FFF2-40B4-BE49-F238E27FC236}">
                  <a16:creationId xmlns:a16="http://schemas.microsoft.com/office/drawing/2014/main" id="{622A3252-18EC-4A55-AB0A-EA8B02DD7A17}"/>
                </a:ext>
              </a:extLst>
            </p:cNvPr>
            <p:cNvSpPr/>
            <p:nvPr userDrawn="1"/>
          </p:nvSpPr>
          <p:spPr>
            <a:xfrm>
              <a:off x="0" y="6400796"/>
              <a:ext cx="3179036"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103016C-A461-4366-97E1-4AF11BF1C9BB}"/>
                </a:ext>
              </a:extLst>
            </p:cNvPr>
            <p:cNvSpPr/>
            <p:nvPr userDrawn="1"/>
          </p:nvSpPr>
          <p:spPr>
            <a:xfrm>
              <a:off x="3179036" y="6400796"/>
              <a:ext cx="1128044"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FE313BE-782D-452B-96C0-4009037101EA}"/>
                </a:ext>
              </a:extLst>
            </p:cNvPr>
            <p:cNvSpPr/>
            <p:nvPr userDrawn="1"/>
          </p:nvSpPr>
          <p:spPr>
            <a:xfrm>
              <a:off x="4307080" y="6400796"/>
              <a:ext cx="7895662"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latin typeface="Arial" panose="020B0604020202020204" pitchFamily="34" charset="0"/>
                <a:cs typeface="Arial" panose="020B0604020202020204" pitchFamily="34" charset="0"/>
              </a:endParaRPr>
            </a:p>
          </p:txBody>
        </p:sp>
      </p:grpSp>
      <p:pic>
        <p:nvPicPr>
          <p:cNvPr id="15" name="Picture 5">
            <a:extLst>
              <a:ext uri="{FF2B5EF4-FFF2-40B4-BE49-F238E27FC236}">
                <a16:creationId xmlns:a16="http://schemas.microsoft.com/office/drawing/2014/main" id="{F4E642C1-B0E3-4829-A89B-AEBEC051B360}"/>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8345813"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22D69FDA-2593-4719-8447-F982D7F75627}"/>
              </a:ext>
            </a:extLst>
          </p:cNvPr>
          <p:cNvSpPr>
            <a:spLocks noGrp="1"/>
          </p:cNvSpPr>
          <p:nvPr>
            <p:ph type="sldNum" sz="quarter" idx="4"/>
          </p:nvPr>
        </p:nvSpPr>
        <p:spPr>
          <a:xfrm>
            <a:off x="111799" y="4789284"/>
            <a:ext cx="399039" cy="274637"/>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fld id="{42AC7B73-7B68-441A-8047-75BA31C9DB5A}" type="slidenum">
              <a:rPr lang="en-US" smtClean="0"/>
              <a:pPr/>
              <a:t>‹#›</a:t>
            </a:fld>
            <a:endParaRPr lang="en-US"/>
          </a:p>
        </p:txBody>
      </p:sp>
      <p:sp>
        <p:nvSpPr>
          <p:cNvPr id="5" name="Date Placeholder 4">
            <a:extLst>
              <a:ext uri="{FF2B5EF4-FFF2-40B4-BE49-F238E27FC236}">
                <a16:creationId xmlns:a16="http://schemas.microsoft.com/office/drawing/2014/main" id="{2BEED425-78B2-4661-BF10-A2B44B45BBDD}"/>
              </a:ext>
            </a:extLst>
          </p:cNvPr>
          <p:cNvSpPr>
            <a:spLocks noGrp="1"/>
          </p:cNvSpPr>
          <p:nvPr>
            <p:ph type="dt" sz="half" idx="2"/>
          </p:nvPr>
        </p:nvSpPr>
        <p:spPr>
          <a:xfrm>
            <a:off x="548906" y="4789284"/>
            <a:ext cx="1382062" cy="274637"/>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a:t>June 2023</a:t>
            </a:r>
          </a:p>
        </p:txBody>
      </p:sp>
      <p:sp>
        <p:nvSpPr>
          <p:cNvPr id="6" name="Footer Placeholder 5">
            <a:extLst>
              <a:ext uri="{FF2B5EF4-FFF2-40B4-BE49-F238E27FC236}">
                <a16:creationId xmlns:a16="http://schemas.microsoft.com/office/drawing/2014/main" id="{9A824F33-5B2E-4A05-AB56-A83A2AE06019}"/>
              </a:ext>
            </a:extLst>
          </p:cNvPr>
          <p:cNvSpPr>
            <a:spLocks noGrp="1"/>
          </p:cNvSpPr>
          <p:nvPr>
            <p:ph type="ftr" sz="quarter" idx="3"/>
          </p:nvPr>
        </p:nvSpPr>
        <p:spPr>
          <a:xfrm>
            <a:off x="3227466" y="4792015"/>
            <a:ext cx="4884640" cy="274637"/>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a:t>Virtual AskQC Office Hours: Cataloging Rare Materials Defensively</a:t>
            </a:r>
          </a:p>
        </p:txBody>
      </p:sp>
    </p:spTree>
    <p:extLst>
      <p:ext uri="{BB962C8B-B14F-4D97-AF65-F5344CB8AC3E}">
        <p14:creationId xmlns:p14="http://schemas.microsoft.com/office/powerpoint/2010/main" val="4152361931"/>
      </p:ext>
    </p:extLst>
  </p:cSld>
  <p:clrMap bg1="lt1" tx1="dk1" bg2="lt2" tx2="dk2" accent1="accent1" accent2="accent2" accent3="accent3" accent4="accent4" accent5="accent5" accent6="accent6" hlink="hlink" folHlink="folHlink"/>
  <p:sldLayoutIdLst>
    <p:sldLayoutId id="2147483706" r:id="rId1"/>
    <p:sldLayoutId id="2147483689" r:id="rId2"/>
    <p:sldLayoutId id="2147483690" r:id="rId3"/>
    <p:sldLayoutId id="2147483688" r:id="rId4"/>
    <p:sldLayoutId id="2147483707" r:id="rId5"/>
    <p:sldLayoutId id="2147483677" r:id="rId6"/>
    <p:sldLayoutId id="2147483709" r:id="rId7"/>
    <p:sldLayoutId id="2147483704" r:id="rId8"/>
    <p:sldLayoutId id="2147483712" r:id="rId9"/>
  </p:sldLayoutIdLst>
  <p:hf hdr="0"/>
  <p:txStyles>
    <p:titleStyle>
      <a:lvl1pPr algn="l" defTabSz="685800" rtl="0" eaLnBrk="1" latinLnBrk="0" hangingPunct="1">
        <a:lnSpc>
          <a:spcPct val="90000"/>
        </a:lnSpc>
        <a:spcBef>
          <a:spcPct val="0"/>
        </a:spcBef>
        <a:buNone/>
        <a:defRPr sz="3300" b="1" kern="1200">
          <a:solidFill>
            <a:srgbClr val="23619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s://help.oclc.org/WorldCat/Cataloging_documentation/Reference/Cataloging_defensively"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unsplash.com/s/photos/defense?utm_source=unsplash&amp;utm_medium=referral&amp;utm_content=creditCopyText" TargetMode="External"/><Relationship Id="rId5" Type="http://schemas.openxmlformats.org/officeDocument/2006/relationships/hyperlink" Target="https://unsplash.com/@markusspiske?utm_source=unsplash&amp;utm_medium=referral&amp;utm_content=creditCopyText"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www.ala.org/alcts/sites/ala.org.alcts/files/content/resources/org/cat/differences07.pdf"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www.oclc.org/bibformats/en/input.html" TargetMode="External"/><Relationship Id="rId5" Type="http://schemas.openxmlformats.org/officeDocument/2006/relationships/hyperlink" Target="https://unsplash.com/s/photos/differences?utm_source=unsplash&amp;utm_medium=referral&amp;utm_content=creditCopyText" TargetMode="External"/><Relationship Id="rId4" Type="http://schemas.openxmlformats.org/officeDocument/2006/relationships/hyperlink" Target="https://unsplash.com/@possessedphotography?utm_source=unsplash&amp;utm_medium=referral&amp;utm_content=creditCopyText"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ufdc.ufl.edu/UF00001643/00001/image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unsplash.com/photos/Hx8HaI4ERkA?utm_source=unsplash&amp;utm_medium=referral&amp;utm_content=creditCopyText" TargetMode="External"/><Relationship Id="rId4" Type="http://schemas.openxmlformats.org/officeDocument/2006/relationships/hyperlink" Target="https://unsplash.com/@gabiontheroad?utm_source=unsplash&amp;utm_medium=referral&amp;utm_content=creditCopyTex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rbms.info/dcrm/dcrmr/"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rbms.info/dcrm/amremm/"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www.eastasianlib.org/cjm/jrb/2011_japaneseRareBooksCatalogingGuidelines.pdf" TargetMode="External"/><Relationship Id="rId4" Type="http://schemas.openxmlformats.org/officeDocument/2006/relationships/hyperlink" Target="https://saa-ts-dacs.github.io/"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www.johannadrucker.net/books.html"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loc.gov/cds/desktop/documents/DCRMBex/Images/DCRMBex_12_ex12.jp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bsc.rbms.info/DCRMR/general-rules/Transcription/#0.4.31.4"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access.rdatoolkit.org/Guidance/Index?externalId=en-US_ala-fd2213e6-ae72-3e6f-8f0a-be3fc0e8d728"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s://bsc.rbms.info/DCRMR/edition/Edition-statement/"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help.oclc.org/WorldCat/Metadata_Quality/AskQC" TargetMode="Externa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www.loc.gov/cds/desktop/documents/DCRMBex/Images/DCRMBex_07C_ex07.jpg"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rbms.info/scf/"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help.oclc.org/WorldCat/Metadata_Quality/AskQC"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hyperlink" Target="https://unsplash.com/collections/GfJ8LzF4KIw/question?utm_source=unsplash&amp;utm_medium=referral&amp;utm_content=creditCopyText" TargetMode="External"/><Relationship Id="rId3" Type="http://schemas.openxmlformats.org/officeDocument/2006/relationships/hyperlink" Target="mailto:askqc@oclc.org" TargetMode="External"/><Relationship Id="rId7" Type="http://schemas.openxmlformats.org/officeDocument/2006/relationships/hyperlink" Target="https://unsplash.com/@two_tees?utm_source=unsplash&amp;utm_medium=referral&amp;utm_content=creditCopyText"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hyperlink" Target="https://help.oclc.org/WorldCat/Cataloging_documentation/Reference/Cataloging_defensively" TargetMode="External"/><Relationship Id="rId5" Type="http://schemas.openxmlformats.org/officeDocument/2006/relationships/hyperlink" Target="https://www.ala.org/alcts/sites/ala.org.alcts/files/content/resources/org/cat/differences07.pdf" TargetMode="External"/><Relationship Id="rId4" Type="http://schemas.openxmlformats.org/officeDocument/2006/relationships/hyperlink" Target="http://www.oclc.org/bibformats/en/input.html" TargetMode="External"/><Relationship Id="rId9" Type="http://schemas.openxmlformats.org/officeDocument/2006/relationships/image" Target="../media/image21.jpeg"/></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8.xml.rels><?xml version="1.0" encoding="UTF-8" standalone="yes"?>
<Relationships xmlns="http://schemas.openxmlformats.org/package/2006/relationships"><Relationship Id="rId3" Type="http://schemas.openxmlformats.org/officeDocument/2006/relationships/hyperlink" Target="https://help.oclc.org/WorldCat/Metadata_Quality/AskQC" TargetMode="External"/><Relationship Id="rId7" Type="http://schemas.openxmlformats.org/officeDocument/2006/relationships/hyperlink" Target="https://unsplash.com/s/photos/calendar?utm_source=unsplash&amp;utm_medium=referral&amp;utm_content=creditCopyText" TargetMode="External"/><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hyperlink" Target="https://unsplash.com/@erothermel?utm_source=unsplash&amp;utm_medium=referral&amp;utm_content=creditCopyText" TargetMode="External"/><Relationship Id="rId5" Type="http://schemas.openxmlformats.org/officeDocument/2006/relationships/image" Target="../media/image24.jpeg"/><Relationship Id="rId4" Type="http://schemas.openxmlformats.org/officeDocument/2006/relationships/hyperlink" Target="mailto:askqc@oclc.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help.oclc.org/WorldCat/Metadata_Quality/AskQC"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ED8E4-6F05-4661-AF20-44F659E828C3}"/>
              </a:ext>
            </a:extLst>
          </p:cNvPr>
          <p:cNvSpPr>
            <a:spLocks noGrp="1"/>
          </p:cNvSpPr>
          <p:nvPr>
            <p:ph type="ctrTitle"/>
          </p:nvPr>
        </p:nvSpPr>
        <p:spPr/>
        <p:txBody>
          <a:bodyPr/>
          <a:lstStyle/>
          <a:p>
            <a:r>
              <a:rPr lang="en-US"/>
              <a:t>Virtual AskQC Office Hours</a:t>
            </a:r>
          </a:p>
        </p:txBody>
      </p:sp>
      <p:sp>
        <p:nvSpPr>
          <p:cNvPr id="3" name="Subtitle 2">
            <a:extLst>
              <a:ext uri="{FF2B5EF4-FFF2-40B4-BE49-F238E27FC236}">
                <a16:creationId xmlns:a16="http://schemas.microsoft.com/office/drawing/2014/main" id="{5423DFCE-86E2-42B8-9ED0-C3143FCD1063}"/>
              </a:ext>
            </a:extLst>
          </p:cNvPr>
          <p:cNvSpPr>
            <a:spLocks noGrp="1"/>
          </p:cNvSpPr>
          <p:nvPr>
            <p:ph type="subTitle" idx="1"/>
          </p:nvPr>
        </p:nvSpPr>
        <p:spPr/>
        <p:txBody>
          <a:bodyPr>
            <a:normAutofit/>
          </a:bodyPr>
          <a:lstStyle/>
          <a:p>
            <a:pPr>
              <a:lnSpc>
                <a:spcPct val="100000"/>
              </a:lnSpc>
              <a:spcBef>
                <a:spcPts val="0"/>
              </a:spcBef>
              <a:spcAft>
                <a:spcPts val="200"/>
              </a:spcAft>
            </a:pPr>
            <a:r>
              <a:rPr lang="en-US" sz="2400"/>
              <a:t>Cataloging Rare Materials Defensively</a:t>
            </a:r>
          </a:p>
          <a:p>
            <a:pPr>
              <a:lnSpc>
                <a:spcPct val="100000"/>
              </a:lnSpc>
              <a:spcBef>
                <a:spcPts val="0"/>
              </a:spcBef>
              <a:spcAft>
                <a:spcPts val="200"/>
              </a:spcAft>
            </a:pPr>
            <a:r>
              <a:rPr lang="en-US" sz="2400">
                <a:solidFill>
                  <a:schemeClr val="tx1">
                    <a:lumMod val="50000"/>
                    <a:lumOff val="50000"/>
                  </a:schemeClr>
                </a:solidFill>
              </a:rPr>
              <a:t>OCLC Metadata Quality</a:t>
            </a:r>
          </a:p>
          <a:p>
            <a:pPr>
              <a:lnSpc>
                <a:spcPct val="100000"/>
              </a:lnSpc>
              <a:spcBef>
                <a:spcPts val="0"/>
              </a:spcBef>
              <a:spcAft>
                <a:spcPts val="200"/>
              </a:spcAft>
            </a:pPr>
            <a:r>
              <a:rPr lang="en-US" sz="2400">
                <a:solidFill>
                  <a:schemeClr val="tx1">
                    <a:lumMod val="50000"/>
                    <a:lumOff val="50000"/>
                  </a:schemeClr>
                </a:solidFill>
              </a:rPr>
              <a:t>June 2023</a:t>
            </a:r>
          </a:p>
        </p:txBody>
      </p:sp>
    </p:spTree>
    <p:extLst>
      <p:ext uri="{BB962C8B-B14F-4D97-AF65-F5344CB8AC3E}">
        <p14:creationId xmlns:p14="http://schemas.microsoft.com/office/powerpoint/2010/main" val="3375078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28909" y="920587"/>
            <a:ext cx="5518147" cy="3367902"/>
          </a:xfrm>
        </p:spPr>
        <p:txBody>
          <a:bodyPr wrap="square">
            <a:noAutofit/>
          </a:bodyPr>
          <a:lstStyle/>
          <a:p>
            <a:pPr marL="114300" indent="0">
              <a:buNone/>
            </a:pPr>
            <a:r>
              <a:rPr lang="en-US" sz="2000" b="1"/>
              <a:t>Previous presentations are located here:</a:t>
            </a:r>
          </a:p>
          <a:p>
            <a:pPr marL="514350" lvl="1" indent="0">
              <a:buNone/>
            </a:pPr>
            <a:r>
              <a:rPr lang="en-US" sz="1600">
                <a:hlinkClick r:id="rId3"/>
              </a:rPr>
              <a:t>https://help.oclc.org/WorldCat/Cataloging_documentation/Reference/Cataloging_defensively</a:t>
            </a:r>
            <a:endParaRPr lang="en-US" sz="1600"/>
          </a:p>
          <a:p>
            <a:pPr marL="857250" lvl="1" indent="-342900">
              <a:spcBef>
                <a:spcPts val="1200"/>
              </a:spcBef>
              <a:buFont typeface="Arial" panose="020B0604020202020204" pitchFamily="34" charset="0"/>
              <a:buChar char="•"/>
            </a:pPr>
            <a:r>
              <a:rPr lang="en-US" sz="1800"/>
              <a:t>General Overview</a:t>
            </a:r>
          </a:p>
          <a:p>
            <a:pPr marL="857250" lvl="1" indent="-342900">
              <a:buFont typeface="Arial" panose="020B0604020202020204" pitchFamily="34" charset="0"/>
              <a:buChar char="•"/>
            </a:pPr>
            <a:r>
              <a:rPr lang="en-US" sz="1800"/>
              <a:t>Maps</a:t>
            </a:r>
          </a:p>
          <a:p>
            <a:pPr marL="857250" lvl="1" indent="-342900">
              <a:buFont typeface="Arial" panose="020B0604020202020204" pitchFamily="34" charset="0"/>
              <a:buChar char="•"/>
            </a:pPr>
            <a:r>
              <a:rPr lang="en-US" sz="1800"/>
              <a:t>Scores</a:t>
            </a:r>
          </a:p>
          <a:p>
            <a:pPr marL="857250" lvl="1" indent="-342900">
              <a:buFont typeface="Arial" panose="020B0604020202020204" pitchFamily="34" charset="0"/>
              <a:buChar char="•"/>
            </a:pPr>
            <a:r>
              <a:rPr lang="en-US" sz="1800"/>
              <a:t>Sound Recordings</a:t>
            </a:r>
          </a:p>
          <a:p>
            <a:pPr marL="857250" lvl="1" indent="-342900">
              <a:buFont typeface="Arial" panose="020B0604020202020204" pitchFamily="34" charset="0"/>
              <a:buChar char="•"/>
            </a:pPr>
            <a:r>
              <a:rPr lang="en-US" sz="1800" err="1"/>
              <a:t>Videorecordings</a:t>
            </a:r>
            <a:endParaRPr lang="en-US" sz="1800"/>
          </a:p>
          <a:p>
            <a:pPr marL="857250" lvl="1" indent="-342900">
              <a:buFont typeface="Arial" panose="020B0604020202020204" pitchFamily="34" charset="0"/>
              <a:buChar char="•"/>
            </a:pPr>
            <a:r>
              <a:rPr lang="en-US" sz="1800"/>
              <a:t>Edition Statements</a:t>
            </a:r>
          </a:p>
        </p:txBody>
      </p:sp>
      <p:pic>
        <p:nvPicPr>
          <p:cNvPr id="2" name="Picture 1">
            <a:extLst>
              <a:ext uri="{FF2B5EF4-FFF2-40B4-BE49-F238E27FC236}">
                <a16:creationId xmlns:a16="http://schemas.microsoft.com/office/drawing/2014/main" id="{90148A14-5E52-7148-7156-1BCCC63B7DB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48400" y="1087995"/>
            <a:ext cx="1952978" cy="2929467"/>
          </a:xfrm>
          <a:prstGeom prst="rect">
            <a:avLst/>
          </a:prstGeom>
          <a:ln>
            <a:solidFill>
              <a:schemeClr val="tx1"/>
            </a:solidFill>
          </a:ln>
        </p:spPr>
      </p:pic>
      <p:sp>
        <p:nvSpPr>
          <p:cNvPr id="8" name="TextBox 7">
            <a:extLst>
              <a:ext uri="{FF2B5EF4-FFF2-40B4-BE49-F238E27FC236}">
                <a16:creationId xmlns:a16="http://schemas.microsoft.com/office/drawing/2014/main" id="{D921D543-3370-8974-8092-AD7D5DE3BC48}"/>
              </a:ext>
            </a:extLst>
          </p:cNvPr>
          <p:cNvSpPr txBox="1"/>
          <p:nvPr/>
        </p:nvSpPr>
        <p:spPr>
          <a:xfrm>
            <a:off x="6035179" y="4076794"/>
            <a:ext cx="2547257" cy="276999"/>
          </a:xfrm>
          <a:prstGeom prst="rect">
            <a:avLst/>
          </a:prstGeom>
          <a:noFill/>
        </p:spPr>
        <p:txBody>
          <a:bodyPr wrap="square">
            <a:spAutoFit/>
          </a:bodyPr>
          <a:lstStyle/>
          <a:p>
            <a:r>
              <a:rPr lang="en-US" sz="1200" b="0" i="0">
                <a:solidFill>
                  <a:srgbClr val="111111"/>
                </a:solidFill>
                <a:effectLst/>
                <a:latin typeface="-apple-system"/>
              </a:rPr>
              <a:t>Photo by </a:t>
            </a:r>
            <a:r>
              <a:rPr lang="en-US" sz="1200" b="0" i="0">
                <a:solidFill>
                  <a:srgbClr val="767676"/>
                </a:solidFill>
                <a:effectLst/>
                <a:latin typeface="-apple-system"/>
                <a:hlinkClick r:id="rId5"/>
              </a:rPr>
              <a:t>Markus </a:t>
            </a:r>
            <a:r>
              <a:rPr lang="en-US" sz="1200" b="0" i="0" err="1">
                <a:solidFill>
                  <a:srgbClr val="767676"/>
                </a:solidFill>
                <a:effectLst/>
                <a:latin typeface="-apple-system"/>
                <a:hlinkClick r:id="rId5"/>
              </a:rPr>
              <a:t>Spiske</a:t>
            </a:r>
            <a:r>
              <a:rPr lang="en-US" sz="1200" b="0" i="0">
                <a:solidFill>
                  <a:srgbClr val="111111"/>
                </a:solidFill>
                <a:effectLst/>
                <a:latin typeface="-apple-system"/>
              </a:rPr>
              <a:t> on </a:t>
            </a:r>
            <a:r>
              <a:rPr lang="en-US" sz="1200" b="0" i="0" err="1">
                <a:solidFill>
                  <a:srgbClr val="767676"/>
                </a:solidFill>
                <a:effectLst/>
                <a:latin typeface="-apple-system"/>
                <a:hlinkClick r:id="rId6"/>
              </a:rPr>
              <a:t>Unsplash</a:t>
            </a:r>
            <a:endParaRPr lang="en-US" sz="1200"/>
          </a:p>
        </p:txBody>
      </p:sp>
      <p:sp>
        <p:nvSpPr>
          <p:cNvPr id="3" name="Footer Placeholder 2">
            <a:extLst>
              <a:ext uri="{FF2B5EF4-FFF2-40B4-BE49-F238E27FC236}">
                <a16:creationId xmlns:a16="http://schemas.microsoft.com/office/drawing/2014/main" id="{F25CA7BE-9DF5-8EB1-0658-B421DDB3B73A}"/>
              </a:ext>
            </a:extLst>
          </p:cNvPr>
          <p:cNvSpPr>
            <a:spLocks noGrp="1"/>
          </p:cNvSpPr>
          <p:nvPr>
            <p:ph type="ftr" sz="quarter" idx="3"/>
          </p:nvPr>
        </p:nvSpPr>
        <p:spPr/>
        <p:txBody>
          <a:bodyPr/>
          <a:lstStyle/>
          <a:p>
            <a:r>
              <a:rPr lang="en-US"/>
              <a:t>Virtual AskQC Office Hours: Cataloging Rare Materials Defensively</a:t>
            </a:r>
          </a:p>
        </p:txBody>
      </p:sp>
      <p:sp>
        <p:nvSpPr>
          <p:cNvPr id="6" name="Slide Number Placeholder 5">
            <a:extLst>
              <a:ext uri="{FF2B5EF4-FFF2-40B4-BE49-F238E27FC236}">
                <a16:creationId xmlns:a16="http://schemas.microsoft.com/office/drawing/2014/main" id="{B89D6EAC-FAC1-A337-2058-9E8BD8B362BB}"/>
              </a:ext>
            </a:extLst>
          </p:cNvPr>
          <p:cNvSpPr>
            <a:spLocks noGrp="1"/>
          </p:cNvSpPr>
          <p:nvPr>
            <p:ph type="sldNum" sz="quarter" idx="15"/>
          </p:nvPr>
        </p:nvSpPr>
        <p:spPr/>
        <p:txBody>
          <a:bodyPr/>
          <a:lstStyle/>
          <a:p>
            <a:fld id="{42AC7B73-7B68-441A-8047-75BA31C9DB5A}" type="slidenum">
              <a:rPr lang="en-US" smtClean="0"/>
              <a:pPr/>
              <a:t>10</a:t>
            </a:fld>
            <a:endParaRPr lang="en-US"/>
          </a:p>
        </p:txBody>
      </p:sp>
      <p:sp>
        <p:nvSpPr>
          <p:cNvPr id="7" name="Date Placeholder 6">
            <a:extLst>
              <a:ext uri="{FF2B5EF4-FFF2-40B4-BE49-F238E27FC236}">
                <a16:creationId xmlns:a16="http://schemas.microsoft.com/office/drawing/2014/main" id="{F9B77934-AE67-51C5-9533-C8E73C3AA27C}"/>
              </a:ext>
            </a:extLst>
          </p:cNvPr>
          <p:cNvSpPr>
            <a:spLocks noGrp="1"/>
          </p:cNvSpPr>
          <p:nvPr>
            <p:ph type="dt" sz="half" idx="14"/>
          </p:nvPr>
        </p:nvSpPr>
        <p:spPr/>
        <p:txBody>
          <a:bodyPr/>
          <a:lstStyle/>
          <a:p>
            <a:r>
              <a:rPr lang="en-US"/>
              <a:t>June 2023</a:t>
            </a:r>
          </a:p>
        </p:txBody>
      </p:sp>
      <p:sp>
        <p:nvSpPr>
          <p:cNvPr id="12" name="Text Placeholder 11">
            <a:extLst>
              <a:ext uri="{FF2B5EF4-FFF2-40B4-BE49-F238E27FC236}">
                <a16:creationId xmlns:a16="http://schemas.microsoft.com/office/drawing/2014/main" id="{551D36BE-C22B-163E-F4A8-3614BD907BBC}"/>
              </a:ext>
            </a:extLst>
          </p:cNvPr>
          <p:cNvSpPr>
            <a:spLocks noGrp="1"/>
          </p:cNvSpPr>
          <p:nvPr>
            <p:ph type="body" sz="quarter" idx="13"/>
          </p:nvPr>
        </p:nvSpPr>
        <p:spPr/>
        <p:txBody>
          <a:bodyPr>
            <a:normAutofit fontScale="92500"/>
          </a:bodyPr>
          <a:lstStyle/>
          <a:p>
            <a:r>
              <a:rPr lang="en-US" sz="3600" b="1"/>
              <a:t>OCLC’s “Cataloging Defensively” Page</a:t>
            </a:r>
          </a:p>
          <a:p>
            <a:endParaRPr lang="en-US"/>
          </a:p>
        </p:txBody>
      </p:sp>
    </p:spTree>
    <p:extLst>
      <p:ext uri="{BB962C8B-B14F-4D97-AF65-F5344CB8AC3E}">
        <p14:creationId xmlns:p14="http://schemas.microsoft.com/office/powerpoint/2010/main" val="3222477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338E4-C7D7-F9D3-F192-BA6F5FC2ECAE}"/>
              </a:ext>
            </a:extLst>
          </p:cNvPr>
          <p:cNvSpPr>
            <a:spLocks noGrp="1"/>
          </p:cNvSpPr>
          <p:nvPr>
            <p:ph type="body" sz="quarter" idx="13"/>
          </p:nvPr>
        </p:nvSpPr>
        <p:spPr/>
        <p:txBody>
          <a:bodyPr>
            <a:normAutofit fontScale="85000" lnSpcReduction="10000"/>
          </a:bodyPr>
          <a:lstStyle/>
          <a:p>
            <a:r>
              <a:rPr lang="en-US"/>
              <a:t>Other “Cataloging Defensively” Information</a:t>
            </a:r>
          </a:p>
        </p:txBody>
      </p:sp>
      <p:sp>
        <p:nvSpPr>
          <p:cNvPr id="3" name="Footer Placeholder 2">
            <a:extLst>
              <a:ext uri="{FF2B5EF4-FFF2-40B4-BE49-F238E27FC236}">
                <a16:creationId xmlns:a16="http://schemas.microsoft.com/office/drawing/2014/main" id="{7D25FD7F-7192-2BBD-279B-98CA3C366F6F}"/>
              </a:ext>
            </a:extLst>
          </p:cNvPr>
          <p:cNvSpPr>
            <a:spLocks noGrp="1"/>
          </p:cNvSpPr>
          <p:nvPr>
            <p:ph type="ftr" sz="quarter" idx="3"/>
          </p:nvPr>
        </p:nvSpPr>
        <p:spPr>
          <a:xfrm>
            <a:off x="3227466" y="4785088"/>
            <a:ext cx="4884640" cy="274637"/>
          </a:xfrm>
          <a:prstGeom prst="rect">
            <a:avLst/>
          </a:prstGeom>
        </p:spPr>
        <p:txBody>
          <a:bodyPr/>
          <a:lstStyle/>
          <a:p>
            <a:r>
              <a:rPr lang="en-US"/>
              <a:t>Virtual </a:t>
            </a:r>
            <a:r>
              <a:rPr lang="en-US" err="1"/>
              <a:t>AskQC</a:t>
            </a:r>
            <a:r>
              <a:rPr lang="en-US"/>
              <a:t> Office Hours: Cataloging Rare Materials Defensively</a:t>
            </a:r>
          </a:p>
        </p:txBody>
      </p:sp>
      <p:sp>
        <p:nvSpPr>
          <p:cNvPr id="4" name="Date Placeholder 3">
            <a:extLst>
              <a:ext uri="{FF2B5EF4-FFF2-40B4-BE49-F238E27FC236}">
                <a16:creationId xmlns:a16="http://schemas.microsoft.com/office/drawing/2014/main" id="{ACCA104F-8058-7D9D-E2D7-39DA009DBFF0}"/>
              </a:ext>
            </a:extLst>
          </p:cNvPr>
          <p:cNvSpPr>
            <a:spLocks noGrp="1"/>
          </p:cNvSpPr>
          <p:nvPr>
            <p:ph type="dt" sz="half" idx="14"/>
          </p:nvPr>
        </p:nvSpPr>
        <p:spPr/>
        <p:txBody>
          <a:bodyPr/>
          <a:lstStyle/>
          <a:p>
            <a:r>
              <a:rPr lang="en-US"/>
              <a:t>June 2023</a:t>
            </a:r>
          </a:p>
        </p:txBody>
      </p:sp>
      <p:sp>
        <p:nvSpPr>
          <p:cNvPr id="5" name="Slide Number Placeholder 4">
            <a:extLst>
              <a:ext uri="{FF2B5EF4-FFF2-40B4-BE49-F238E27FC236}">
                <a16:creationId xmlns:a16="http://schemas.microsoft.com/office/drawing/2014/main" id="{74610981-C381-FC9F-40FA-95E1A6F35D1B}"/>
              </a:ext>
            </a:extLst>
          </p:cNvPr>
          <p:cNvSpPr>
            <a:spLocks noGrp="1"/>
          </p:cNvSpPr>
          <p:nvPr>
            <p:ph type="sldNum" sz="quarter" idx="15"/>
          </p:nvPr>
        </p:nvSpPr>
        <p:spPr/>
        <p:txBody>
          <a:bodyPr/>
          <a:lstStyle/>
          <a:p>
            <a:fld id="{42AC7B73-7B68-441A-8047-75BA31C9DB5A}" type="slidenum">
              <a:rPr lang="en-US" smtClean="0"/>
              <a:pPr/>
              <a:t>11</a:t>
            </a:fld>
            <a:endParaRPr lang="en-US"/>
          </a:p>
        </p:txBody>
      </p:sp>
      <p:pic>
        <p:nvPicPr>
          <p:cNvPr id="6" name="Picture 5">
            <a:extLst>
              <a:ext uri="{FF2B5EF4-FFF2-40B4-BE49-F238E27FC236}">
                <a16:creationId xmlns:a16="http://schemas.microsoft.com/office/drawing/2014/main" id="{C7B7442B-52D1-E6F6-A668-386A7797F1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94791" y="978620"/>
            <a:ext cx="3596783" cy="3186260"/>
          </a:xfrm>
          <a:prstGeom prst="rect">
            <a:avLst/>
          </a:prstGeom>
        </p:spPr>
      </p:pic>
      <p:sp>
        <p:nvSpPr>
          <p:cNvPr id="7" name="TextBox 6">
            <a:extLst>
              <a:ext uri="{FF2B5EF4-FFF2-40B4-BE49-F238E27FC236}">
                <a16:creationId xmlns:a16="http://schemas.microsoft.com/office/drawing/2014/main" id="{61F48A95-068A-2F6A-A13F-2251E3A99B11}"/>
              </a:ext>
            </a:extLst>
          </p:cNvPr>
          <p:cNvSpPr txBox="1"/>
          <p:nvPr/>
        </p:nvSpPr>
        <p:spPr>
          <a:xfrm>
            <a:off x="5308023" y="4212938"/>
            <a:ext cx="3370318"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Photo by </a:t>
            </a:r>
            <a:r>
              <a:rPr kumimoji="0" lang="en-US" altLang="en-US" sz="1200" b="0" i="0" u="none" strike="noStrike" cap="none" normalizeH="0" baseline="0">
                <a:ln>
                  <a:noFill/>
                </a:ln>
                <a:solidFill>
                  <a:srgbClr val="111111"/>
                </a:solidFill>
                <a:effectLst/>
                <a:latin typeface="Arial" panose="020B0604020202020204" pitchFamily="34" charset="0"/>
                <a:hlinkClick r:id="rId4"/>
              </a:rPr>
              <a:t>Possessed Photography</a:t>
            </a:r>
            <a:r>
              <a:rPr kumimoji="0" lang="en-US" altLang="en-US" sz="1200" b="0" i="0" u="none" strike="noStrike" cap="none" normalizeH="0" baseline="0">
                <a:ln>
                  <a:noFill/>
                </a:ln>
                <a:solidFill>
                  <a:schemeClr val="tx1"/>
                </a:solidFill>
                <a:effectLst/>
                <a:latin typeface="Arial" panose="020B0604020202020204" pitchFamily="34" charset="0"/>
              </a:rPr>
              <a:t> on </a:t>
            </a:r>
            <a:r>
              <a:rPr kumimoji="0" lang="en-US" altLang="en-US" sz="1200" b="0" i="0" u="none" strike="noStrike" cap="none" normalizeH="0" baseline="0" err="1">
                <a:ln>
                  <a:noFill/>
                </a:ln>
                <a:solidFill>
                  <a:srgbClr val="767676"/>
                </a:solidFill>
                <a:effectLst/>
                <a:latin typeface="Arial" panose="020B0604020202020204" pitchFamily="34" charset="0"/>
                <a:hlinkClick r:id="rId5"/>
              </a:rPr>
              <a:t>Unsplash</a:t>
            </a:r>
            <a:endParaRPr kumimoji="0" lang="en-US" altLang="en-US" sz="500" b="0" i="0" u="none" strike="noStrike" cap="none" normalizeH="0" baseline="0">
              <a:ln>
                <a:noFill/>
              </a:ln>
              <a:solidFill>
                <a:schemeClr val="tx1"/>
              </a:solidFill>
              <a:effectLst/>
              <a:latin typeface="Arial" panose="020B0604020202020204" pitchFamily="34" charset="0"/>
            </a:endParaRPr>
          </a:p>
        </p:txBody>
      </p:sp>
      <p:sp>
        <p:nvSpPr>
          <p:cNvPr id="8" name="Text Placeholder 3">
            <a:extLst>
              <a:ext uri="{FF2B5EF4-FFF2-40B4-BE49-F238E27FC236}">
                <a16:creationId xmlns:a16="http://schemas.microsoft.com/office/drawing/2014/main" id="{0CE9B12C-2294-6DC9-D0CF-C1CDD82AED55}"/>
              </a:ext>
            </a:extLst>
          </p:cNvPr>
          <p:cNvSpPr txBox="1">
            <a:spLocks/>
          </p:cNvSpPr>
          <p:nvPr/>
        </p:nvSpPr>
        <p:spPr>
          <a:xfrm>
            <a:off x="311318" y="929050"/>
            <a:ext cx="4718050" cy="3588675"/>
          </a:xfrm>
          <a:prstGeom prst="rect">
            <a:avLst/>
          </a:prstGeom>
        </p:spPr>
        <p:txBody>
          <a:bodyPr wrap="square">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a:t>When to Input a New Record</a:t>
            </a:r>
          </a:p>
          <a:p>
            <a:pPr marL="457200" lvl="1" indent="0">
              <a:buFont typeface="Arial"/>
              <a:buNone/>
            </a:pPr>
            <a:r>
              <a:rPr lang="en-US" sz="1600"/>
              <a:t>OCLC </a:t>
            </a:r>
            <a:r>
              <a:rPr lang="en-US" sz="1600" i="1"/>
              <a:t>Bibliographic Formats and Standards </a:t>
            </a:r>
            <a:r>
              <a:rPr lang="en-US" sz="1600"/>
              <a:t>(BFAS), Chapter 4</a:t>
            </a:r>
          </a:p>
          <a:p>
            <a:pPr marL="514350" lvl="1" indent="0">
              <a:spcBef>
                <a:spcPts val="0"/>
              </a:spcBef>
              <a:buNone/>
            </a:pPr>
            <a:r>
              <a:rPr lang="en-US" sz="1500">
                <a:hlinkClick r:id="rId6"/>
              </a:rPr>
              <a:t>https://www.oclc.org/bibformats/en/input.html</a:t>
            </a:r>
            <a:endParaRPr lang="en-US" sz="1500"/>
          </a:p>
          <a:p>
            <a:pPr marL="914400" lvl="2" indent="0">
              <a:spcBef>
                <a:spcPts val="0"/>
              </a:spcBef>
              <a:buFont typeface="Arial"/>
              <a:buNone/>
            </a:pPr>
            <a:endParaRPr lang="en-US" sz="1400"/>
          </a:p>
          <a:p>
            <a:pPr marL="114300" indent="0">
              <a:buFont typeface="Arial"/>
              <a:buNone/>
            </a:pPr>
            <a:r>
              <a:rPr lang="en-US" sz="1800" b="1" i="1"/>
              <a:t>Differences Between, Changes Within:  Guidelines on When to Create a New Record</a:t>
            </a:r>
          </a:p>
          <a:p>
            <a:pPr marL="457200" lvl="1" indent="0">
              <a:buFont typeface="Arial"/>
              <a:buNone/>
            </a:pPr>
            <a:r>
              <a:rPr lang="en-US" sz="1600"/>
              <a:t>ALA’s Association for Library Collections and Technical Services (ALCTS)</a:t>
            </a:r>
          </a:p>
          <a:p>
            <a:pPr marL="457200" lvl="1" indent="0">
              <a:buFont typeface="Arial"/>
              <a:buNone/>
            </a:pPr>
            <a:r>
              <a:rPr lang="en-US" sz="1500">
                <a:hlinkClick r:id="rId7"/>
              </a:rPr>
              <a:t>https://www.ala.org/alcts/sites/ala.org.alcts/files/content/resources/org/cat/differences07.pdf</a:t>
            </a:r>
            <a:endParaRPr lang="en-US" sz="1500"/>
          </a:p>
          <a:p>
            <a:pPr marL="457200" lvl="1" indent="0">
              <a:buFont typeface="Arial"/>
              <a:buNone/>
            </a:pPr>
            <a:endParaRPr lang="en-US" sz="1600"/>
          </a:p>
        </p:txBody>
      </p:sp>
    </p:spTree>
    <p:extLst>
      <p:ext uri="{BB962C8B-B14F-4D97-AF65-F5344CB8AC3E}">
        <p14:creationId xmlns:p14="http://schemas.microsoft.com/office/powerpoint/2010/main" val="148686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a:buFont typeface="Arial" pitchFamily="34" charset="0"/>
              <a:buChar char="•"/>
            </a:pPr>
            <a:r>
              <a:rPr lang="en-US" sz="2200" b="1"/>
              <a:t>Original DDR (1991-2005)</a:t>
            </a:r>
          </a:p>
          <a:p>
            <a:pPr lvl="1"/>
            <a:r>
              <a:rPr lang="en-US" sz="1800"/>
              <a:t>Dealt with Books format records only</a:t>
            </a:r>
          </a:p>
          <a:p>
            <a:pPr lvl="1"/>
            <a:r>
              <a:rPr lang="en-US" sz="1800"/>
              <a:t>1.6 million Books duplicates merged</a:t>
            </a:r>
          </a:p>
          <a:p>
            <a:pPr>
              <a:buFont typeface="Arial" panose="020B0604020202020204" pitchFamily="34" charset="0"/>
              <a:buChar char="•"/>
            </a:pPr>
            <a:r>
              <a:rPr lang="en-US" sz="2200" b="1"/>
              <a:t>New DDR (developed 2005-2010)</a:t>
            </a:r>
          </a:p>
          <a:p>
            <a:pPr lvl="1"/>
            <a:r>
              <a:rPr lang="en-US" sz="1800"/>
              <a:t>Deals with </a:t>
            </a:r>
            <a:r>
              <a:rPr lang="en-US" sz="1800" i="1"/>
              <a:t>all</a:t>
            </a:r>
            <a:r>
              <a:rPr lang="en-US" sz="1800"/>
              <a:t> bibliographic formats</a:t>
            </a:r>
          </a:p>
          <a:p>
            <a:pPr lvl="1"/>
            <a:r>
              <a:rPr lang="en-US" sz="1800"/>
              <a:t>Began late January 2010, completed “walk through WorldCat” late September 2010</a:t>
            </a:r>
          </a:p>
          <a:p>
            <a:pPr lvl="2">
              <a:buFont typeface="Arial" panose="020B0604020202020204" pitchFamily="34" charset="0"/>
              <a:buChar char="•"/>
            </a:pPr>
            <a:r>
              <a:rPr lang="en-US" sz="1600"/>
              <a:t>5.1 million duplicates merged</a:t>
            </a:r>
          </a:p>
          <a:p>
            <a:pPr lvl="1"/>
            <a:r>
              <a:rPr lang="en-US" sz="1800"/>
              <a:t>Continues to consider new and modified WorldCat records daily</a:t>
            </a:r>
          </a:p>
          <a:p>
            <a:pPr lvl="2">
              <a:buFont typeface="Arial" panose="020B0604020202020204" pitchFamily="34" charset="0"/>
              <a:buChar char="•"/>
            </a:pPr>
            <a:r>
              <a:rPr lang="en-US" sz="1600"/>
              <a:t>Over 70.2 million duplicates merged (August 2009 through February 2023)</a:t>
            </a:r>
            <a:endParaRPr lang="en-US"/>
          </a:p>
        </p:txBody>
      </p:sp>
      <p:sp>
        <p:nvSpPr>
          <p:cNvPr id="5" name="Text Placeholder 4">
            <a:extLst>
              <a:ext uri="{FF2B5EF4-FFF2-40B4-BE49-F238E27FC236}">
                <a16:creationId xmlns:a16="http://schemas.microsoft.com/office/drawing/2014/main" id="{D71B5695-4E29-CF2F-8E54-1A17D8369954}"/>
              </a:ext>
            </a:extLst>
          </p:cNvPr>
          <p:cNvSpPr>
            <a:spLocks noGrp="1"/>
          </p:cNvSpPr>
          <p:nvPr>
            <p:ph type="body" sz="quarter" idx="13"/>
          </p:nvPr>
        </p:nvSpPr>
        <p:spPr/>
        <p:txBody>
          <a:bodyPr>
            <a:normAutofit fontScale="85000" lnSpcReduction="10000"/>
          </a:bodyPr>
          <a:lstStyle/>
          <a:p>
            <a:r>
              <a:rPr lang="en-US"/>
              <a:t>Duplicate Detection and Resolution (DDR)</a:t>
            </a:r>
          </a:p>
        </p:txBody>
      </p:sp>
      <p:sp>
        <p:nvSpPr>
          <p:cNvPr id="6" name="Date Placeholder 5">
            <a:extLst>
              <a:ext uri="{FF2B5EF4-FFF2-40B4-BE49-F238E27FC236}">
                <a16:creationId xmlns:a16="http://schemas.microsoft.com/office/drawing/2014/main" id="{DE4172C1-3BC1-81E0-1692-3D60098B7D5F}"/>
              </a:ext>
            </a:extLst>
          </p:cNvPr>
          <p:cNvSpPr>
            <a:spLocks noGrp="1"/>
          </p:cNvSpPr>
          <p:nvPr>
            <p:ph type="dt" sz="half" idx="14"/>
          </p:nvPr>
        </p:nvSpPr>
        <p:spPr/>
        <p:txBody>
          <a:bodyPr/>
          <a:lstStyle/>
          <a:p>
            <a:r>
              <a:rPr lang="en-US"/>
              <a:t>June 2023</a:t>
            </a:r>
          </a:p>
        </p:txBody>
      </p:sp>
      <p:sp>
        <p:nvSpPr>
          <p:cNvPr id="7" name="Footer Placeholder 6">
            <a:extLst>
              <a:ext uri="{FF2B5EF4-FFF2-40B4-BE49-F238E27FC236}">
                <a16:creationId xmlns:a16="http://schemas.microsoft.com/office/drawing/2014/main" id="{32DC5382-95C2-EA42-2436-7DD5D956C54C}"/>
              </a:ext>
            </a:extLst>
          </p:cNvPr>
          <p:cNvSpPr>
            <a:spLocks noGrp="1"/>
          </p:cNvSpPr>
          <p:nvPr>
            <p:ph type="ftr" sz="quarter" idx="3"/>
          </p:nvPr>
        </p:nvSpPr>
        <p:spPr/>
        <p:txBody>
          <a:bodyPr/>
          <a:lstStyle/>
          <a:p>
            <a:r>
              <a:rPr lang="en-US"/>
              <a:t>Virtual AskQC Office Hours: Cataloging Rare Materials Defensively</a:t>
            </a:r>
          </a:p>
        </p:txBody>
      </p:sp>
      <p:sp>
        <p:nvSpPr>
          <p:cNvPr id="8" name="Slide Number Placeholder 7">
            <a:extLst>
              <a:ext uri="{FF2B5EF4-FFF2-40B4-BE49-F238E27FC236}">
                <a16:creationId xmlns:a16="http://schemas.microsoft.com/office/drawing/2014/main" id="{138D70B8-CA0D-89E8-538A-D696B9AA90B3}"/>
              </a:ext>
            </a:extLst>
          </p:cNvPr>
          <p:cNvSpPr>
            <a:spLocks noGrp="1"/>
          </p:cNvSpPr>
          <p:nvPr>
            <p:ph type="sldNum" sz="quarter" idx="15"/>
          </p:nvPr>
        </p:nvSpPr>
        <p:spPr/>
        <p:txBody>
          <a:bodyPr/>
          <a:lstStyle/>
          <a:p>
            <a:fld id="{42AC7B73-7B68-441A-8047-75BA31C9DB5A}" type="slidenum">
              <a:rPr lang="en-US" smtClean="0"/>
              <a:pPr/>
              <a:t>12</a:t>
            </a:fld>
            <a:endParaRPr lang="en-US"/>
          </a:p>
        </p:txBody>
      </p:sp>
    </p:spTree>
    <p:extLst>
      <p:ext uri="{BB962C8B-B14F-4D97-AF65-F5344CB8AC3E}">
        <p14:creationId xmlns:p14="http://schemas.microsoft.com/office/powerpoint/2010/main" val="2163877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74442B9-4E42-2CED-C8D0-2744CBF58C32}"/>
              </a:ext>
            </a:extLst>
          </p:cNvPr>
          <p:cNvSpPr>
            <a:spLocks noGrp="1"/>
          </p:cNvSpPr>
          <p:nvPr>
            <p:ph type="body" sz="quarter" idx="13"/>
          </p:nvPr>
        </p:nvSpPr>
        <p:spPr/>
        <p:txBody>
          <a:bodyPr/>
          <a:lstStyle/>
          <a:p>
            <a:r>
              <a:rPr lang="en-US"/>
              <a:t>Records Exempt from DDR: General</a:t>
            </a:r>
          </a:p>
        </p:txBody>
      </p:sp>
      <p:sp>
        <p:nvSpPr>
          <p:cNvPr id="2" name="Text Placeholder 1"/>
          <p:cNvSpPr>
            <a:spLocks noGrp="1"/>
          </p:cNvSpPr>
          <p:nvPr>
            <p:ph type="body" sz="quarter" idx="12"/>
          </p:nvPr>
        </p:nvSpPr>
        <p:spPr/>
        <p:txBody>
          <a:bodyPr/>
          <a:lstStyle/>
          <a:p>
            <a:r>
              <a:rPr lang="en-US" sz="2000"/>
              <a:t>All records with publication/production up to and including 1829</a:t>
            </a:r>
          </a:p>
          <a:p>
            <a:r>
              <a:rPr lang="en-US" sz="2000"/>
              <a:t>All records for original rare/archival materials coded with any of 32 MARC </a:t>
            </a:r>
            <a:r>
              <a:rPr lang="en-US" sz="2000" i="1"/>
              <a:t>Descriptive Convention Source Codes </a:t>
            </a:r>
            <a:r>
              <a:rPr lang="en-US" sz="2000"/>
              <a:t>in </a:t>
            </a:r>
            <a:r>
              <a:rPr lang="en-US" sz="2000" b="1">
                <a:solidFill>
                  <a:schemeClr val="accent3">
                    <a:lumMod val="75000"/>
                  </a:schemeClr>
                </a:solidFill>
              </a:rPr>
              <a:t>field 040 subfield $e</a:t>
            </a:r>
          </a:p>
          <a:p>
            <a:pPr lvl="1"/>
            <a:r>
              <a:rPr lang="en-US" sz="1800"/>
              <a:t>In consultation with Rare Books and Manuscripts Section, Bibliographic Standards Committee of ACRL and with the rare and archival materials communities</a:t>
            </a:r>
          </a:p>
          <a:p>
            <a:pPr lvl="1"/>
            <a:r>
              <a:rPr lang="en-US" sz="1800" err="1"/>
              <a:t>amim</a:t>
            </a:r>
            <a:r>
              <a:rPr lang="en-US" sz="1800"/>
              <a:t>, </a:t>
            </a:r>
            <a:r>
              <a:rPr lang="en-US" sz="1800" err="1"/>
              <a:t>amremm</a:t>
            </a:r>
            <a:r>
              <a:rPr lang="en-US" sz="1800"/>
              <a:t>, </a:t>
            </a:r>
            <a:r>
              <a:rPr lang="en-US" sz="1800" err="1"/>
              <a:t>appm</a:t>
            </a:r>
            <a:r>
              <a:rPr lang="en-US" sz="1800"/>
              <a:t>, </a:t>
            </a:r>
            <a:r>
              <a:rPr lang="en-US" sz="1800" err="1"/>
              <a:t>bdrb</a:t>
            </a:r>
            <a:r>
              <a:rPr lang="en-US" sz="1800"/>
              <a:t>, </a:t>
            </a:r>
            <a:r>
              <a:rPr lang="en-US" sz="1800" err="1"/>
              <a:t>cco</a:t>
            </a:r>
            <a:r>
              <a:rPr lang="en-US" sz="1800"/>
              <a:t>, </a:t>
            </a:r>
            <a:r>
              <a:rPr lang="en-US" sz="1800" err="1"/>
              <a:t>cgcrb</a:t>
            </a:r>
            <a:r>
              <a:rPr lang="en-US" sz="1800"/>
              <a:t>, </a:t>
            </a:r>
            <a:r>
              <a:rPr lang="en-US" sz="1800" err="1"/>
              <a:t>dacs</a:t>
            </a:r>
            <a:r>
              <a:rPr lang="en-US" sz="1800"/>
              <a:t>, </a:t>
            </a:r>
            <a:r>
              <a:rPr lang="en-US" sz="1800" err="1">
                <a:highlight>
                  <a:srgbClr val="FFFF00"/>
                </a:highlight>
              </a:rPr>
              <a:t>dcarlisnaaf</a:t>
            </a:r>
            <a:r>
              <a:rPr lang="en-US" sz="1800"/>
              <a:t>, </a:t>
            </a:r>
            <a:r>
              <a:rPr lang="en-US" sz="1800" err="1"/>
              <a:t>dcgpm</a:t>
            </a:r>
            <a:r>
              <a:rPr lang="en-US" sz="1800"/>
              <a:t>, </a:t>
            </a:r>
            <a:r>
              <a:rPr lang="en-US" sz="1800" err="1"/>
              <a:t>dcrb</a:t>
            </a:r>
            <a:r>
              <a:rPr lang="en-US" sz="1800"/>
              <a:t>, </a:t>
            </a:r>
            <a:r>
              <a:rPr lang="en-US" sz="1800" err="1"/>
              <a:t>dcrmb</a:t>
            </a:r>
            <a:r>
              <a:rPr lang="en-US" sz="1800"/>
              <a:t>, </a:t>
            </a:r>
            <a:r>
              <a:rPr lang="en-US" sz="1800" err="1"/>
              <a:t>dcrmc</a:t>
            </a:r>
            <a:r>
              <a:rPr lang="en-US" sz="1800"/>
              <a:t>, </a:t>
            </a:r>
            <a:r>
              <a:rPr lang="en-US" sz="1800" err="1"/>
              <a:t>dcrmg</a:t>
            </a:r>
            <a:r>
              <a:rPr lang="en-US" sz="1800"/>
              <a:t>, </a:t>
            </a:r>
            <a:r>
              <a:rPr lang="en-US" sz="1800" err="1"/>
              <a:t>dcrmm</a:t>
            </a:r>
            <a:r>
              <a:rPr lang="en-US" sz="1800"/>
              <a:t>, </a:t>
            </a:r>
            <a:r>
              <a:rPr lang="en-US" sz="1800" err="1"/>
              <a:t>dcrmmss</a:t>
            </a:r>
            <a:r>
              <a:rPr lang="en-US" sz="1800"/>
              <a:t>, </a:t>
            </a:r>
            <a:r>
              <a:rPr lang="en-US" sz="1800" err="1">
                <a:highlight>
                  <a:srgbClr val="FFFF00"/>
                </a:highlight>
              </a:rPr>
              <a:t>dcrmr</a:t>
            </a:r>
            <a:r>
              <a:rPr lang="en-US" sz="1800"/>
              <a:t>, </a:t>
            </a:r>
            <a:r>
              <a:rPr lang="en-US" sz="1800" err="1"/>
              <a:t>dcrms</a:t>
            </a:r>
            <a:r>
              <a:rPr lang="en-US" sz="1800"/>
              <a:t>, </a:t>
            </a:r>
            <a:r>
              <a:rPr lang="en-US" sz="1800" err="1"/>
              <a:t>dmbsb</a:t>
            </a:r>
            <a:r>
              <a:rPr lang="en-US" sz="1800"/>
              <a:t>, enol, </a:t>
            </a:r>
            <a:r>
              <a:rPr lang="en-US" sz="1800" err="1"/>
              <a:t>estc</a:t>
            </a:r>
            <a:r>
              <a:rPr lang="en-US" sz="1800"/>
              <a:t>, </a:t>
            </a:r>
            <a:r>
              <a:rPr lang="en-US" sz="1800" err="1">
                <a:highlight>
                  <a:srgbClr val="FFFF00"/>
                </a:highlight>
              </a:rPr>
              <a:t>fiafcm</a:t>
            </a:r>
            <a:r>
              <a:rPr lang="en-US" sz="1800"/>
              <a:t>, </a:t>
            </a:r>
            <a:r>
              <a:rPr lang="en-US" sz="1800" err="1"/>
              <a:t>gihc</a:t>
            </a:r>
            <a:r>
              <a:rPr lang="en-US" sz="1800"/>
              <a:t>, </a:t>
            </a:r>
            <a:r>
              <a:rPr lang="en-US" sz="1800" err="1">
                <a:highlight>
                  <a:srgbClr val="FFFF00"/>
                </a:highlight>
              </a:rPr>
              <a:t>hmstcn</a:t>
            </a:r>
            <a:r>
              <a:rPr lang="en-US" sz="1800"/>
              <a:t>, </a:t>
            </a:r>
            <a:r>
              <a:rPr lang="en-US" sz="1800" err="1"/>
              <a:t>iosr</a:t>
            </a:r>
            <a:r>
              <a:rPr lang="en-US" sz="1800"/>
              <a:t>, </a:t>
            </a:r>
            <a:r>
              <a:rPr lang="en-US" sz="1800" err="1">
                <a:highlight>
                  <a:srgbClr val="FFFF00"/>
                </a:highlight>
              </a:rPr>
              <a:t>kam</a:t>
            </a:r>
            <a:r>
              <a:rPr lang="en-US" sz="1800"/>
              <a:t>, </a:t>
            </a:r>
            <a:r>
              <a:rPr lang="en-US" sz="1800" err="1">
                <a:highlight>
                  <a:srgbClr val="FFFF00"/>
                </a:highlight>
              </a:rPr>
              <a:t>nmxcmdf</a:t>
            </a:r>
            <a:r>
              <a:rPr lang="en-US" sz="1800"/>
              <a:t>, </a:t>
            </a:r>
            <a:r>
              <a:rPr lang="en-US" sz="1800" err="1"/>
              <a:t>ohcm</a:t>
            </a:r>
            <a:r>
              <a:rPr lang="en-US" sz="1800"/>
              <a:t>, rad, </a:t>
            </a:r>
            <a:r>
              <a:rPr lang="en-US" sz="1800" err="1"/>
              <a:t>rna</a:t>
            </a:r>
            <a:r>
              <a:rPr lang="en-US" sz="1800"/>
              <a:t>, </a:t>
            </a:r>
            <a:r>
              <a:rPr lang="en-US" sz="1800" err="1">
                <a:highlight>
                  <a:srgbClr val="FFFF00"/>
                </a:highlight>
              </a:rPr>
              <a:t>rnab</a:t>
            </a:r>
            <a:r>
              <a:rPr lang="en-US" sz="1800"/>
              <a:t>, vd16, vd17</a:t>
            </a:r>
          </a:p>
        </p:txBody>
      </p:sp>
      <p:sp>
        <p:nvSpPr>
          <p:cNvPr id="7" name="Date Placeholder 6">
            <a:extLst>
              <a:ext uri="{FF2B5EF4-FFF2-40B4-BE49-F238E27FC236}">
                <a16:creationId xmlns:a16="http://schemas.microsoft.com/office/drawing/2014/main" id="{96071DDC-5BF3-BB87-069A-C9CA1F62B8DB}"/>
              </a:ext>
            </a:extLst>
          </p:cNvPr>
          <p:cNvSpPr>
            <a:spLocks noGrp="1"/>
          </p:cNvSpPr>
          <p:nvPr>
            <p:ph type="dt" sz="half" idx="14"/>
          </p:nvPr>
        </p:nvSpPr>
        <p:spPr/>
        <p:txBody>
          <a:bodyPr/>
          <a:lstStyle/>
          <a:p>
            <a:r>
              <a:rPr lang="en-US"/>
              <a:t>June 2023</a:t>
            </a:r>
          </a:p>
        </p:txBody>
      </p:sp>
      <p:sp>
        <p:nvSpPr>
          <p:cNvPr id="8" name="Footer Placeholder 7">
            <a:extLst>
              <a:ext uri="{FF2B5EF4-FFF2-40B4-BE49-F238E27FC236}">
                <a16:creationId xmlns:a16="http://schemas.microsoft.com/office/drawing/2014/main" id="{6105F854-6F94-B3C1-89D6-E3C6CB2C7FFB}"/>
              </a:ext>
            </a:extLst>
          </p:cNvPr>
          <p:cNvSpPr>
            <a:spLocks noGrp="1"/>
          </p:cNvSpPr>
          <p:nvPr>
            <p:ph type="ftr" sz="quarter" idx="3"/>
          </p:nvPr>
        </p:nvSpPr>
        <p:spPr/>
        <p:txBody>
          <a:bodyPr/>
          <a:lstStyle/>
          <a:p>
            <a:r>
              <a:rPr lang="en-US"/>
              <a:t>Virtual AskQC Office Hours: Cataloging Rare Materials Defensively</a:t>
            </a:r>
          </a:p>
        </p:txBody>
      </p:sp>
      <p:sp>
        <p:nvSpPr>
          <p:cNvPr id="9" name="Slide Number Placeholder 8">
            <a:extLst>
              <a:ext uri="{FF2B5EF4-FFF2-40B4-BE49-F238E27FC236}">
                <a16:creationId xmlns:a16="http://schemas.microsoft.com/office/drawing/2014/main" id="{D26AC58F-FC64-6F1E-78EE-76BF2494EC68}"/>
              </a:ext>
            </a:extLst>
          </p:cNvPr>
          <p:cNvSpPr>
            <a:spLocks noGrp="1"/>
          </p:cNvSpPr>
          <p:nvPr>
            <p:ph type="sldNum" sz="quarter" idx="15"/>
          </p:nvPr>
        </p:nvSpPr>
        <p:spPr/>
        <p:txBody>
          <a:bodyPr/>
          <a:lstStyle/>
          <a:p>
            <a:fld id="{42AC7B73-7B68-441A-8047-75BA31C9DB5A}" type="slidenum">
              <a:rPr lang="en-US" smtClean="0"/>
              <a:pPr/>
              <a:t>13</a:t>
            </a:fld>
            <a:endParaRPr lang="en-US"/>
          </a:p>
        </p:txBody>
      </p:sp>
    </p:spTree>
    <p:extLst>
      <p:ext uri="{BB962C8B-B14F-4D97-AF65-F5344CB8AC3E}">
        <p14:creationId xmlns:p14="http://schemas.microsoft.com/office/powerpoint/2010/main" val="3609733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7940DA1-825F-0792-9302-32174DA3BF7F}"/>
              </a:ext>
            </a:extLst>
          </p:cNvPr>
          <p:cNvSpPr>
            <a:spLocks noGrp="1"/>
          </p:cNvSpPr>
          <p:nvPr>
            <p:ph type="body" sz="quarter" idx="13"/>
          </p:nvPr>
        </p:nvSpPr>
        <p:spPr/>
        <p:txBody>
          <a:bodyPr/>
          <a:lstStyle/>
          <a:p>
            <a:r>
              <a:rPr lang="en-US"/>
              <a:t>Records Exempt from DDR: Formats</a:t>
            </a:r>
          </a:p>
        </p:txBody>
      </p:sp>
      <p:sp>
        <p:nvSpPr>
          <p:cNvPr id="2" name="Text Placeholder 1"/>
          <p:cNvSpPr>
            <a:spLocks noGrp="1"/>
          </p:cNvSpPr>
          <p:nvPr>
            <p:ph type="body" sz="quarter" idx="12"/>
          </p:nvPr>
        </p:nvSpPr>
        <p:spPr>
          <a:xfrm>
            <a:off x="340786" y="1029747"/>
            <a:ext cx="5167214" cy="3356378"/>
          </a:xfrm>
        </p:spPr>
        <p:txBody>
          <a:bodyPr/>
          <a:lstStyle/>
          <a:p>
            <a:r>
              <a:rPr lang="en-US"/>
              <a:t>All records for </a:t>
            </a:r>
            <a:r>
              <a:rPr lang="en-US" b="1">
                <a:solidFill>
                  <a:schemeClr val="accent3">
                    <a:lumMod val="75000"/>
                  </a:schemeClr>
                </a:solidFill>
              </a:rPr>
              <a:t>cartographic materials</a:t>
            </a:r>
            <a:r>
              <a:rPr lang="en-US"/>
              <a:t> with publication/production dates earlier than 1901</a:t>
            </a:r>
          </a:p>
          <a:p>
            <a:pPr lvl="1"/>
            <a:r>
              <a:rPr lang="en-US" sz="2000"/>
              <a:t>In consultation with MAGIRT CCC</a:t>
            </a:r>
          </a:p>
          <a:p>
            <a:r>
              <a:rPr lang="en-US"/>
              <a:t>All records for </a:t>
            </a:r>
            <a:r>
              <a:rPr lang="en-US" b="1">
                <a:solidFill>
                  <a:schemeClr val="accent3">
                    <a:lumMod val="75000"/>
                  </a:schemeClr>
                </a:solidFill>
              </a:rPr>
              <a:t>photographs</a:t>
            </a:r>
            <a:r>
              <a:rPr lang="en-US"/>
              <a:t> (Material Types </a:t>
            </a:r>
            <a:r>
              <a:rPr lang="en-US" i="1" err="1"/>
              <a:t>pht</a:t>
            </a:r>
            <a:r>
              <a:rPr lang="en-US"/>
              <a:t> and </a:t>
            </a:r>
            <a:r>
              <a:rPr lang="en-US" i="1"/>
              <a:t>pic</a:t>
            </a:r>
            <a:r>
              <a:rPr lang="en-US"/>
              <a:t>)</a:t>
            </a:r>
          </a:p>
          <a:p>
            <a:pPr lvl="1"/>
            <a:r>
              <a:rPr lang="en-US" sz="2000"/>
              <a:t>Usually supplied, generic, undifferentiable titles</a:t>
            </a:r>
            <a:endParaRPr lang="en-US" sz="1800"/>
          </a:p>
        </p:txBody>
      </p:sp>
      <p:pic>
        <p:nvPicPr>
          <p:cNvPr id="8" name="Picture 7">
            <a:extLst>
              <a:ext uri="{FF2B5EF4-FFF2-40B4-BE49-F238E27FC236}">
                <a16:creationId xmlns:a16="http://schemas.microsoft.com/office/drawing/2014/main" id="{3331502E-A18F-3592-9364-69E9EB2DB18F}"/>
              </a:ext>
            </a:extLst>
          </p:cNvPr>
          <p:cNvPicPr>
            <a:picLocks noChangeAspect="1"/>
          </p:cNvPicPr>
          <p:nvPr/>
        </p:nvPicPr>
        <p:blipFill>
          <a:blip r:embed="rId3"/>
          <a:stretch>
            <a:fillRect/>
          </a:stretch>
        </p:blipFill>
        <p:spPr>
          <a:xfrm>
            <a:off x="5311884" y="1029746"/>
            <a:ext cx="3664167" cy="2390433"/>
          </a:xfrm>
          <a:prstGeom prst="rect">
            <a:avLst/>
          </a:prstGeom>
        </p:spPr>
      </p:pic>
      <p:sp>
        <p:nvSpPr>
          <p:cNvPr id="9" name="TextBox 8">
            <a:extLst>
              <a:ext uri="{FF2B5EF4-FFF2-40B4-BE49-F238E27FC236}">
                <a16:creationId xmlns:a16="http://schemas.microsoft.com/office/drawing/2014/main" id="{D5B1B25E-DED8-EDA7-A240-FCF4CDF5C629}"/>
              </a:ext>
            </a:extLst>
          </p:cNvPr>
          <p:cNvSpPr txBox="1"/>
          <p:nvPr/>
        </p:nvSpPr>
        <p:spPr>
          <a:xfrm>
            <a:off x="5311883" y="3552623"/>
            <a:ext cx="3664167" cy="553998"/>
          </a:xfrm>
          <a:prstGeom prst="rect">
            <a:avLst/>
          </a:prstGeom>
          <a:noFill/>
        </p:spPr>
        <p:txBody>
          <a:bodyPr wrap="square">
            <a:spAutoFit/>
          </a:bodyPr>
          <a:lstStyle/>
          <a:p>
            <a:pPr algn="ctr"/>
            <a:r>
              <a:rPr lang="en-US" sz="1000"/>
              <a:t>Image courtesy of the Map and Imagery Library, George A. </a:t>
            </a:r>
            <a:r>
              <a:rPr lang="en-US" sz="1000" err="1"/>
              <a:t>Smathers</a:t>
            </a:r>
            <a:r>
              <a:rPr lang="en-US" sz="1000"/>
              <a:t> Libraries, University of Florida (</a:t>
            </a:r>
            <a:r>
              <a:rPr lang="en-US" sz="1000">
                <a:hlinkClick r:id="rId4"/>
              </a:rPr>
              <a:t>https://ufdc.ufl.edu/UF00001643/00001/images</a:t>
            </a:r>
            <a:r>
              <a:rPr lang="en-US" sz="1000"/>
              <a:t>)</a:t>
            </a:r>
          </a:p>
        </p:txBody>
      </p:sp>
      <p:sp>
        <p:nvSpPr>
          <p:cNvPr id="3" name="Date Placeholder 2">
            <a:extLst>
              <a:ext uri="{FF2B5EF4-FFF2-40B4-BE49-F238E27FC236}">
                <a16:creationId xmlns:a16="http://schemas.microsoft.com/office/drawing/2014/main" id="{7B4F3DF9-7343-DF2F-9B98-C7B2B67DD958}"/>
              </a:ext>
            </a:extLst>
          </p:cNvPr>
          <p:cNvSpPr>
            <a:spLocks noGrp="1"/>
          </p:cNvSpPr>
          <p:nvPr>
            <p:ph type="dt" sz="half" idx="14"/>
          </p:nvPr>
        </p:nvSpPr>
        <p:spPr/>
        <p:txBody>
          <a:bodyPr/>
          <a:lstStyle/>
          <a:p>
            <a:r>
              <a:rPr lang="en-US"/>
              <a:t>June 2023</a:t>
            </a:r>
          </a:p>
        </p:txBody>
      </p:sp>
      <p:sp>
        <p:nvSpPr>
          <p:cNvPr id="4" name="Footer Placeholder 3">
            <a:extLst>
              <a:ext uri="{FF2B5EF4-FFF2-40B4-BE49-F238E27FC236}">
                <a16:creationId xmlns:a16="http://schemas.microsoft.com/office/drawing/2014/main" id="{284A93B4-44FB-CA8B-26C3-01EE82CB6624}"/>
              </a:ext>
            </a:extLst>
          </p:cNvPr>
          <p:cNvSpPr>
            <a:spLocks noGrp="1"/>
          </p:cNvSpPr>
          <p:nvPr>
            <p:ph type="ftr" sz="quarter" idx="3"/>
          </p:nvPr>
        </p:nvSpPr>
        <p:spPr/>
        <p:txBody>
          <a:bodyPr/>
          <a:lstStyle/>
          <a:p>
            <a:r>
              <a:rPr lang="en-US"/>
              <a:t>Virtual AskQC Office Hours: Cataloging Rare Materials Defensively</a:t>
            </a:r>
          </a:p>
        </p:txBody>
      </p:sp>
      <p:sp>
        <p:nvSpPr>
          <p:cNvPr id="5" name="Slide Number Placeholder 4">
            <a:extLst>
              <a:ext uri="{FF2B5EF4-FFF2-40B4-BE49-F238E27FC236}">
                <a16:creationId xmlns:a16="http://schemas.microsoft.com/office/drawing/2014/main" id="{2325AA53-0A5D-33E8-E54E-813C4E833E29}"/>
              </a:ext>
            </a:extLst>
          </p:cNvPr>
          <p:cNvSpPr>
            <a:spLocks noGrp="1"/>
          </p:cNvSpPr>
          <p:nvPr>
            <p:ph type="sldNum" sz="quarter" idx="15"/>
          </p:nvPr>
        </p:nvSpPr>
        <p:spPr/>
        <p:txBody>
          <a:bodyPr/>
          <a:lstStyle/>
          <a:p>
            <a:fld id="{42AC7B73-7B68-441A-8047-75BA31C9DB5A}" type="slidenum">
              <a:rPr lang="en-US" smtClean="0"/>
              <a:pPr/>
              <a:t>14</a:t>
            </a:fld>
            <a:endParaRPr lang="en-US"/>
          </a:p>
        </p:txBody>
      </p:sp>
    </p:spTree>
    <p:extLst>
      <p:ext uri="{BB962C8B-B14F-4D97-AF65-F5344CB8AC3E}">
        <p14:creationId xmlns:p14="http://schemas.microsoft.com/office/powerpoint/2010/main" val="3340841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pPr marL="0" indent="0" algn="ctr">
              <a:spcAft>
                <a:spcPts val="600"/>
              </a:spcAft>
              <a:buNone/>
            </a:pPr>
            <a:r>
              <a:rPr lang="en-US" sz="2100" b="1"/>
              <a:t>Cataloging Defensively = Cataloging Carefully</a:t>
            </a:r>
          </a:p>
          <a:p>
            <a:pPr>
              <a:buFont typeface="Arial" pitchFamily="34" charset="0"/>
              <a:buChar char="•"/>
            </a:pPr>
            <a:r>
              <a:rPr lang="en-US" sz="2000"/>
              <a:t>Be sure to search thoroughly</a:t>
            </a:r>
          </a:p>
          <a:p>
            <a:pPr>
              <a:buFont typeface="Arial" pitchFamily="34" charset="0"/>
              <a:buChar char="•"/>
            </a:pPr>
            <a:r>
              <a:rPr lang="en-US" sz="2000"/>
              <a:t>When deriving a new record from an existing one, be sure to make all of the changes to the record that convinced you a separate record was justified in the first place</a:t>
            </a:r>
          </a:p>
          <a:p>
            <a:pPr>
              <a:buFont typeface="Arial" pitchFamily="34" charset="0"/>
              <a:buChar char="•"/>
            </a:pPr>
            <a:r>
              <a:rPr lang="en-US" sz="2000"/>
              <a:t>When editing an existing record, be sure that you never change the essential identity of an existing bibliographic record to something else</a:t>
            </a:r>
          </a:p>
          <a:p>
            <a:pPr>
              <a:buFont typeface="Arial" pitchFamily="34" charset="0"/>
              <a:buChar char="•"/>
            </a:pPr>
            <a:r>
              <a:rPr lang="en-US" sz="2000"/>
              <a:t>Be sure that the coding and tagging are correct and complete</a:t>
            </a:r>
          </a:p>
          <a:p>
            <a:pPr>
              <a:buFont typeface="Arial" pitchFamily="34" charset="0"/>
              <a:buChar char="•"/>
            </a:pPr>
            <a:r>
              <a:rPr lang="en-US" sz="2000"/>
              <a:t>Be sure to proofread the record</a:t>
            </a:r>
          </a:p>
        </p:txBody>
      </p:sp>
      <p:sp>
        <p:nvSpPr>
          <p:cNvPr id="3" name="Text Placeholder 2">
            <a:extLst>
              <a:ext uri="{FF2B5EF4-FFF2-40B4-BE49-F238E27FC236}">
                <a16:creationId xmlns:a16="http://schemas.microsoft.com/office/drawing/2014/main" id="{840CC816-34AE-491B-6AC9-5877E7B4521F}"/>
              </a:ext>
            </a:extLst>
          </p:cNvPr>
          <p:cNvSpPr>
            <a:spLocks noGrp="1"/>
          </p:cNvSpPr>
          <p:nvPr>
            <p:ph type="body" sz="quarter" idx="13"/>
          </p:nvPr>
        </p:nvSpPr>
        <p:spPr/>
        <p:txBody>
          <a:bodyPr/>
          <a:lstStyle/>
          <a:p>
            <a:r>
              <a:rPr lang="en-US"/>
              <a:t>Cataloging Defensively Basics</a:t>
            </a:r>
          </a:p>
        </p:txBody>
      </p:sp>
      <p:sp>
        <p:nvSpPr>
          <p:cNvPr id="5" name="Date Placeholder 4">
            <a:extLst>
              <a:ext uri="{FF2B5EF4-FFF2-40B4-BE49-F238E27FC236}">
                <a16:creationId xmlns:a16="http://schemas.microsoft.com/office/drawing/2014/main" id="{4771C38F-D5BE-84AA-33AE-D0C9BE960A71}"/>
              </a:ext>
            </a:extLst>
          </p:cNvPr>
          <p:cNvSpPr>
            <a:spLocks noGrp="1"/>
          </p:cNvSpPr>
          <p:nvPr>
            <p:ph type="dt" sz="half" idx="14"/>
          </p:nvPr>
        </p:nvSpPr>
        <p:spPr/>
        <p:txBody>
          <a:bodyPr/>
          <a:lstStyle/>
          <a:p>
            <a:r>
              <a:rPr lang="en-US"/>
              <a:t>June 2023</a:t>
            </a:r>
          </a:p>
        </p:txBody>
      </p:sp>
      <p:sp>
        <p:nvSpPr>
          <p:cNvPr id="7" name="Footer Placeholder 6">
            <a:extLst>
              <a:ext uri="{FF2B5EF4-FFF2-40B4-BE49-F238E27FC236}">
                <a16:creationId xmlns:a16="http://schemas.microsoft.com/office/drawing/2014/main" id="{8432B535-8E40-CF0A-6ECC-938163513FC4}"/>
              </a:ext>
            </a:extLst>
          </p:cNvPr>
          <p:cNvSpPr>
            <a:spLocks noGrp="1"/>
          </p:cNvSpPr>
          <p:nvPr>
            <p:ph type="ftr" sz="quarter" idx="3"/>
          </p:nvPr>
        </p:nvSpPr>
        <p:spPr/>
        <p:txBody>
          <a:bodyPr/>
          <a:lstStyle/>
          <a:p>
            <a:r>
              <a:rPr lang="en-US"/>
              <a:t>Virtual AskQC Office Hours: Cataloging Rare Materials Defensively</a:t>
            </a:r>
          </a:p>
        </p:txBody>
      </p:sp>
      <p:sp>
        <p:nvSpPr>
          <p:cNvPr id="8" name="Slide Number Placeholder 7">
            <a:extLst>
              <a:ext uri="{FF2B5EF4-FFF2-40B4-BE49-F238E27FC236}">
                <a16:creationId xmlns:a16="http://schemas.microsoft.com/office/drawing/2014/main" id="{1849F511-7B26-293E-758F-8D1872EF4C64}"/>
              </a:ext>
            </a:extLst>
          </p:cNvPr>
          <p:cNvSpPr>
            <a:spLocks noGrp="1"/>
          </p:cNvSpPr>
          <p:nvPr>
            <p:ph type="sldNum" sz="quarter" idx="15"/>
          </p:nvPr>
        </p:nvSpPr>
        <p:spPr/>
        <p:txBody>
          <a:bodyPr/>
          <a:lstStyle/>
          <a:p>
            <a:fld id="{42AC7B73-7B68-441A-8047-75BA31C9DB5A}" type="slidenum">
              <a:rPr lang="en-US" smtClean="0"/>
              <a:pPr/>
              <a:t>15</a:t>
            </a:fld>
            <a:endParaRPr lang="en-US"/>
          </a:p>
        </p:txBody>
      </p:sp>
    </p:spTree>
    <p:extLst>
      <p:ext uri="{BB962C8B-B14F-4D97-AF65-F5344CB8AC3E}">
        <p14:creationId xmlns:p14="http://schemas.microsoft.com/office/powerpoint/2010/main" val="2292600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pPr marL="0" indent="0" algn="ctr">
              <a:spcAft>
                <a:spcPts val="600"/>
              </a:spcAft>
              <a:buNone/>
            </a:pPr>
            <a:r>
              <a:rPr lang="en-US" sz="1900" b="1"/>
              <a:t>Cataloging Defensively = Cataloging Carefully</a:t>
            </a:r>
          </a:p>
          <a:p>
            <a:pPr marL="0" indent="0">
              <a:buNone/>
            </a:pPr>
            <a:r>
              <a:rPr lang="en-US" sz="1800"/>
              <a:t>Be sure that the record is internally consistent, with coded data corresponding correctly to descriptive data, including:</a:t>
            </a:r>
          </a:p>
          <a:p>
            <a:pPr lvl="1">
              <a:buFont typeface="Arial" pitchFamily="34" charset="0"/>
              <a:buChar char="•"/>
            </a:pPr>
            <a:r>
              <a:rPr lang="en-US" sz="1800" i="1" err="1"/>
              <a:t>Ctry</a:t>
            </a:r>
            <a:r>
              <a:rPr lang="en-US" sz="1800"/>
              <a:t> and 260/264 subfield $a</a:t>
            </a:r>
          </a:p>
          <a:p>
            <a:pPr lvl="1">
              <a:buFont typeface="Arial" pitchFamily="34" charset="0"/>
              <a:buChar char="•"/>
            </a:pPr>
            <a:r>
              <a:rPr lang="en-US" sz="1800" i="1"/>
              <a:t>Date 1</a:t>
            </a:r>
            <a:r>
              <a:rPr lang="en-US" sz="1800"/>
              <a:t> and 260/264 subfield $c</a:t>
            </a:r>
          </a:p>
          <a:p>
            <a:pPr lvl="1">
              <a:buFont typeface="Arial" pitchFamily="34" charset="0"/>
              <a:buChar char="•"/>
            </a:pPr>
            <a:r>
              <a:rPr lang="en-US" sz="1800" i="1"/>
              <a:t>Form</a:t>
            </a:r>
            <a:r>
              <a:rPr lang="en-US" sz="1800"/>
              <a:t> coding for electronic resources, microforms, Braille, large print, when appropriate </a:t>
            </a:r>
          </a:p>
          <a:p>
            <a:pPr lvl="1">
              <a:buFont typeface="Arial" pitchFamily="34" charset="0"/>
              <a:buChar char="•"/>
            </a:pPr>
            <a:r>
              <a:rPr lang="en-US" sz="1800"/>
              <a:t>006s to account for additional aspects of a resource, when appropriate </a:t>
            </a:r>
          </a:p>
          <a:p>
            <a:pPr lvl="1">
              <a:buFont typeface="Arial" pitchFamily="34" charset="0"/>
              <a:buChar char="•"/>
            </a:pPr>
            <a:r>
              <a:rPr lang="en-US" sz="1800"/>
              <a:t>007s correctly reflecting physical characteristics, when appropriate</a:t>
            </a:r>
          </a:p>
          <a:p>
            <a:pPr lvl="1">
              <a:buFont typeface="Arial" pitchFamily="34" charset="0"/>
              <a:buChar char="•"/>
            </a:pPr>
            <a:r>
              <a:rPr lang="en-US" sz="1800"/>
              <a:t>856 Second Indicator correctly coded, when appropriate</a:t>
            </a:r>
          </a:p>
        </p:txBody>
      </p:sp>
      <p:sp>
        <p:nvSpPr>
          <p:cNvPr id="3" name="Text Placeholder 2">
            <a:extLst>
              <a:ext uri="{FF2B5EF4-FFF2-40B4-BE49-F238E27FC236}">
                <a16:creationId xmlns:a16="http://schemas.microsoft.com/office/drawing/2014/main" id="{7EFDE5EC-413C-FE51-595D-238AD2F4954A}"/>
              </a:ext>
            </a:extLst>
          </p:cNvPr>
          <p:cNvSpPr>
            <a:spLocks noGrp="1"/>
          </p:cNvSpPr>
          <p:nvPr>
            <p:ph type="body" sz="quarter" idx="13"/>
          </p:nvPr>
        </p:nvSpPr>
        <p:spPr/>
        <p:txBody>
          <a:bodyPr/>
          <a:lstStyle/>
          <a:p>
            <a:r>
              <a:rPr lang="en-US"/>
              <a:t>Cataloging Defensively Basics, cont.</a:t>
            </a:r>
          </a:p>
        </p:txBody>
      </p:sp>
      <p:sp>
        <p:nvSpPr>
          <p:cNvPr id="5" name="Date Placeholder 4">
            <a:extLst>
              <a:ext uri="{FF2B5EF4-FFF2-40B4-BE49-F238E27FC236}">
                <a16:creationId xmlns:a16="http://schemas.microsoft.com/office/drawing/2014/main" id="{F02A8146-5B79-A76D-8564-1B28C021E63E}"/>
              </a:ext>
            </a:extLst>
          </p:cNvPr>
          <p:cNvSpPr>
            <a:spLocks noGrp="1"/>
          </p:cNvSpPr>
          <p:nvPr>
            <p:ph type="dt" sz="half" idx="14"/>
          </p:nvPr>
        </p:nvSpPr>
        <p:spPr/>
        <p:txBody>
          <a:bodyPr/>
          <a:lstStyle/>
          <a:p>
            <a:r>
              <a:rPr lang="en-US"/>
              <a:t>June 2023</a:t>
            </a:r>
          </a:p>
        </p:txBody>
      </p:sp>
      <p:sp>
        <p:nvSpPr>
          <p:cNvPr id="7" name="Footer Placeholder 6">
            <a:extLst>
              <a:ext uri="{FF2B5EF4-FFF2-40B4-BE49-F238E27FC236}">
                <a16:creationId xmlns:a16="http://schemas.microsoft.com/office/drawing/2014/main" id="{22C1FF38-860B-4A8F-FC06-2E3DBBD072BB}"/>
              </a:ext>
            </a:extLst>
          </p:cNvPr>
          <p:cNvSpPr>
            <a:spLocks noGrp="1"/>
          </p:cNvSpPr>
          <p:nvPr>
            <p:ph type="ftr" sz="quarter" idx="3"/>
          </p:nvPr>
        </p:nvSpPr>
        <p:spPr/>
        <p:txBody>
          <a:bodyPr/>
          <a:lstStyle/>
          <a:p>
            <a:r>
              <a:rPr lang="en-US"/>
              <a:t>Virtual AskQC Office Hours: Cataloging Rare Materials Defensively</a:t>
            </a:r>
          </a:p>
        </p:txBody>
      </p:sp>
      <p:sp>
        <p:nvSpPr>
          <p:cNvPr id="8" name="Slide Number Placeholder 7">
            <a:extLst>
              <a:ext uri="{FF2B5EF4-FFF2-40B4-BE49-F238E27FC236}">
                <a16:creationId xmlns:a16="http://schemas.microsoft.com/office/drawing/2014/main" id="{51091AD2-66BB-DC41-9D21-F5AD9F76D6A9}"/>
              </a:ext>
            </a:extLst>
          </p:cNvPr>
          <p:cNvSpPr>
            <a:spLocks noGrp="1"/>
          </p:cNvSpPr>
          <p:nvPr>
            <p:ph type="sldNum" sz="quarter" idx="15"/>
          </p:nvPr>
        </p:nvSpPr>
        <p:spPr/>
        <p:txBody>
          <a:bodyPr/>
          <a:lstStyle/>
          <a:p>
            <a:fld id="{42AC7B73-7B68-441A-8047-75BA31C9DB5A}" type="slidenum">
              <a:rPr lang="en-US" smtClean="0"/>
              <a:pPr/>
              <a:t>16</a:t>
            </a:fld>
            <a:endParaRPr lang="en-US"/>
          </a:p>
        </p:txBody>
      </p:sp>
    </p:spTree>
    <p:extLst>
      <p:ext uri="{BB962C8B-B14F-4D97-AF65-F5344CB8AC3E}">
        <p14:creationId xmlns:p14="http://schemas.microsoft.com/office/powerpoint/2010/main" val="254570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B0C0AD-371A-D617-5F08-1CB12E2A7200}"/>
              </a:ext>
            </a:extLst>
          </p:cNvPr>
          <p:cNvSpPr>
            <a:spLocks noGrp="1"/>
          </p:cNvSpPr>
          <p:nvPr>
            <p:ph type="body" sz="quarter" idx="13"/>
          </p:nvPr>
        </p:nvSpPr>
        <p:spPr/>
        <p:txBody>
          <a:bodyPr/>
          <a:lstStyle/>
          <a:p>
            <a:r>
              <a:rPr lang="en-US"/>
              <a:t>Scope of “Rare Materials”</a:t>
            </a:r>
          </a:p>
        </p:txBody>
      </p:sp>
      <p:sp>
        <p:nvSpPr>
          <p:cNvPr id="3" name="Footer Placeholder 2">
            <a:extLst>
              <a:ext uri="{FF2B5EF4-FFF2-40B4-BE49-F238E27FC236}">
                <a16:creationId xmlns:a16="http://schemas.microsoft.com/office/drawing/2014/main" id="{0EACD216-34A4-8F03-0180-3080612E06CA}"/>
              </a:ext>
            </a:extLst>
          </p:cNvPr>
          <p:cNvSpPr>
            <a:spLocks noGrp="1"/>
          </p:cNvSpPr>
          <p:nvPr>
            <p:ph type="ftr" sz="quarter" idx="3"/>
          </p:nvPr>
        </p:nvSpPr>
        <p:spPr>
          <a:xfrm>
            <a:off x="3227466" y="4785088"/>
            <a:ext cx="4884640" cy="274637"/>
          </a:xfrm>
          <a:prstGeom prst="rect">
            <a:avLst/>
          </a:prstGeom>
        </p:spPr>
        <p:txBody>
          <a:bodyPr/>
          <a:lstStyle/>
          <a:p>
            <a:r>
              <a:rPr lang="en-US"/>
              <a:t>Virtual AskQC Office Hours: Cataloging Rare Materials Defensively</a:t>
            </a:r>
          </a:p>
        </p:txBody>
      </p:sp>
      <p:sp>
        <p:nvSpPr>
          <p:cNvPr id="4" name="Date Placeholder 3">
            <a:extLst>
              <a:ext uri="{FF2B5EF4-FFF2-40B4-BE49-F238E27FC236}">
                <a16:creationId xmlns:a16="http://schemas.microsoft.com/office/drawing/2014/main" id="{BEE5ED30-BE2C-3E83-6400-815C8645A5E5}"/>
              </a:ext>
            </a:extLst>
          </p:cNvPr>
          <p:cNvSpPr>
            <a:spLocks noGrp="1"/>
          </p:cNvSpPr>
          <p:nvPr>
            <p:ph type="dt" sz="half" idx="14"/>
          </p:nvPr>
        </p:nvSpPr>
        <p:spPr/>
        <p:txBody>
          <a:bodyPr/>
          <a:lstStyle/>
          <a:p>
            <a:r>
              <a:rPr lang="en-US"/>
              <a:t>June 2023</a:t>
            </a:r>
          </a:p>
        </p:txBody>
      </p:sp>
      <p:sp>
        <p:nvSpPr>
          <p:cNvPr id="5" name="Slide Number Placeholder 4">
            <a:extLst>
              <a:ext uri="{FF2B5EF4-FFF2-40B4-BE49-F238E27FC236}">
                <a16:creationId xmlns:a16="http://schemas.microsoft.com/office/drawing/2014/main" id="{0F29D550-B470-ED14-0B47-A62D7102180F}"/>
              </a:ext>
            </a:extLst>
          </p:cNvPr>
          <p:cNvSpPr>
            <a:spLocks noGrp="1"/>
          </p:cNvSpPr>
          <p:nvPr>
            <p:ph type="sldNum" sz="quarter" idx="15"/>
          </p:nvPr>
        </p:nvSpPr>
        <p:spPr/>
        <p:txBody>
          <a:bodyPr/>
          <a:lstStyle/>
          <a:p>
            <a:fld id="{42AC7B73-7B68-441A-8047-75BA31C9DB5A}" type="slidenum">
              <a:rPr lang="en-US" smtClean="0"/>
              <a:pPr/>
              <a:t>17</a:t>
            </a:fld>
            <a:endParaRPr lang="en-US"/>
          </a:p>
        </p:txBody>
      </p:sp>
      <p:sp>
        <p:nvSpPr>
          <p:cNvPr id="6" name="Text Placeholder 1">
            <a:extLst>
              <a:ext uri="{FF2B5EF4-FFF2-40B4-BE49-F238E27FC236}">
                <a16:creationId xmlns:a16="http://schemas.microsoft.com/office/drawing/2014/main" id="{F7E5920B-7EFC-A1A3-96AC-DFDCDBEC5D81}"/>
              </a:ext>
            </a:extLst>
          </p:cNvPr>
          <p:cNvSpPr txBox="1">
            <a:spLocks/>
          </p:cNvSpPr>
          <p:nvPr/>
        </p:nvSpPr>
        <p:spPr>
          <a:xfrm>
            <a:off x="4915094" y="1204880"/>
            <a:ext cx="3775075" cy="358020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t>DCRMR i.01.11:</a:t>
            </a:r>
          </a:p>
          <a:p>
            <a:pPr marL="0" indent="0">
              <a:buFont typeface="Arial"/>
              <a:buNone/>
            </a:pPr>
            <a:r>
              <a:rPr lang="en-US" sz="2000"/>
              <a:t>“The term ‘rare materials’ is used to refer to any special materials that repositories have chosen to distinguish from general materials by the ways in which they house, preserve, or collect them. Rarity in the narrow sense of ‘scarcity’ may or may not be a feature of these materials.”</a:t>
            </a:r>
          </a:p>
        </p:txBody>
      </p:sp>
      <p:pic>
        <p:nvPicPr>
          <p:cNvPr id="7" name="Content Placeholder 6" descr="A group of old books on a shelf">
            <a:extLst>
              <a:ext uri="{FF2B5EF4-FFF2-40B4-BE49-F238E27FC236}">
                <a16:creationId xmlns:a16="http://schemas.microsoft.com/office/drawing/2014/main" id="{F4EAA59E-9BAA-56B4-FF50-308D90BC323D}"/>
              </a:ext>
            </a:extLst>
          </p:cNvPr>
          <p:cNvPicPr>
            <a:picLocks noChangeAspect="1"/>
          </p:cNvPicPr>
          <p:nvPr/>
        </p:nvPicPr>
        <p:blipFill>
          <a:blip r:embed="rId3"/>
          <a:stretch>
            <a:fillRect/>
          </a:stretch>
        </p:blipFill>
        <p:spPr>
          <a:xfrm>
            <a:off x="434977" y="1430629"/>
            <a:ext cx="3775075" cy="2516716"/>
          </a:xfrm>
          <a:prstGeom prst="rect">
            <a:avLst/>
          </a:prstGeom>
        </p:spPr>
      </p:pic>
      <p:sp>
        <p:nvSpPr>
          <p:cNvPr id="8" name="TextBox 7">
            <a:extLst>
              <a:ext uri="{FF2B5EF4-FFF2-40B4-BE49-F238E27FC236}">
                <a16:creationId xmlns:a16="http://schemas.microsoft.com/office/drawing/2014/main" id="{ACAC67D5-986E-1EA5-6C14-41BF7C7E01C4}"/>
              </a:ext>
            </a:extLst>
          </p:cNvPr>
          <p:cNvSpPr txBox="1"/>
          <p:nvPr/>
        </p:nvSpPr>
        <p:spPr>
          <a:xfrm>
            <a:off x="804233" y="4051896"/>
            <a:ext cx="3249976" cy="276999"/>
          </a:xfrm>
          <a:prstGeom prst="rect">
            <a:avLst/>
          </a:prstGeom>
          <a:noFill/>
        </p:spPr>
        <p:txBody>
          <a:bodyPr wrap="square">
            <a:spAutoFit/>
          </a:bodyPr>
          <a:lstStyle/>
          <a:p>
            <a:r>
              <a:rPr lang="en-US" sz="1200" b="0" i="0">
                <a:solidFill>
                  <a:srgbClr val="111111"/>
                </a:solidFill>
                <a:effectLst/>
                <a:latin typeface="-apple-system"/>
              </a:rPr>
              <a:t>Photo by </a:t>
            </a:r>
            <a:r>
              <a:rPr lang="en-US" sz="1200" b="0" i="0">
                <a:solidFill>
                  <a:srgbClr val="111111"/>
                </a:solidFill>
                <a:effectLst/>
                <a:latin typeface="-apple-system"/>
                <a:hlinkClick r:id="rId4"/>
              </a:rPr>
              <a:t>Gabriella Clare Marino</a:t>
            </a:r>
            <a:r>
              <a:rPr lang="en-US" sz="1200" b="0" i="0">
                <a:solidFill>
                  <a:srgbClr val="111111"/>
                </a:solidFill>
                <a:effectLst/>
                <a:latin typeface="-apple-system"/>
              </a:rPr>
              <a:t> on </a:t>
            </a:r>
            <a:r>
              <a:rPr lang="en-US" sz="1200" b="0" i="0">
                <a:solidFill>
                  <a:srgbClr val="767676"/>
                </a:solidFill>
                <a:effectLst/>
                <a:latin typeface="-apple-system"/>
                <a:hlinkClick r:id="rId5"/>
              </a:rPr>
              <a:t>Unsplash</a:t>
            </a:r>
            <a:endParaRPr lang="en-US" sz="1200"/>
          </a:p>
        </p:txBody>
      </p:sp>
    </p:spTree>
    <p:extLst>
      <p:ext uri="{BB962C8B-B14F-4D97-AF65-F5344CB8AC3E}">
        <p14:creationId xmlns:p14="http://schemas.microsoft.com/office/powerpoint/2010/main" val="914828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005473-E19A-CF59-A56F-B1989528A540}"/>
              </a:ext>
            </a:extLst>
          </p:cNvPr>
          <p:cNvSpPr>
            <a:spLocks noGrp="1"/>
          </p:cNvSpPr>
          <p:nvPr>
            <p:ph type="body" sz="quarter" idx="13"/>
          </p:nvPr>
        </p:nvSpPr>
        <p:spPr/>
        <p:txBody>
          <a:bodyPr/>
          <a:lstStyle/>
          <a:p>
            <a:r>
              <a:rPr lang="en-US"/>
              <a:t>Information about DCRM Manuals</a:t>
            </a:r>
          </a:p>
        </p:txBody>
      </p:sp>
      <p:sp>
        <p:nvSpPr>
          <p:cNvPr id="3" name="Text Placeholder 2">
            <a:extLst>
              <a:ext uri="{FF2B5EF4-FFF2-40B4-BE49-F238E27FC236}">
                <a16:creationId xmlns:a16="http://schemas.microsoft.com/office/drawing/2014/main" id="{EE97F34A-57DF-6431-3E65-FBD51BFA0923}"/>
              </a:ext>
            </a:extLst>
          </p:cNvPr>
          <p:cNvSpPr>
            <a:spLocks noGrp="1"/>
          </p:cNvSpPr>
          <p:nvPr>
            <p:ph type="body" sz="quarter" idx="12"/>
          </p:nvPr>
        </p:nvSpPr>
        <p:spPr>
          <a:xfrm>
            <a:off x="352426" y="1029747"/>
            <a:ext cx="8439148" cy="3356378"/>
          </a:xfrm>
        </p:spPr>
        <p:txBody>
          <a:bodyPr>
            <a:normAutofit fontScale="77500" lnSpcReduction="20000"/>
          </a:bodyPr>
          <a:lstStyle/>
          <a:p>
            <a:r>
              <a:rPr lang="en-US" sz="2300">
                <a:hlinkClick r:id="rId3"/>
              </a:rPr>
              <a:t>DCRM RDA Edition</a:t>
            </a:r>
            <a:r>
              <a:rPr lang="en-US" sz="2300"/>
              <a:t> (DCRMR) is aligned with the RDA element set and is approved for cataloging, but is “currently a minimum viable product containing book instructions only”</a:t>
            </a:r>
          </a:p>
          <a:p>
            <a:r>
              <a:rPr lang="en-US" sz="2300"/>
              <a:t>Previous DCRM manuals are format-specific and align (mostly) with AACR2 </a:t>
            </a:r>
          </a:p>
          <a:p>
            <a:pPr lvl="1"/>
            <a:r>
              <a:rPr lang="en-US" sz="1900"/>
              <a:t>DCRM(B) is for books</a:t>
            </a:r>
          </a:p>
          <a:p>
            <a:pPr lvl="1"/>
            <a:r>
              <a:rPr lang="en-US" sz="1900"/>
              <a:t>DCRM(C) is for cartographic resources</a:t>
            </a:r>
          </a:p>
          <a:p>
            <a:pPr lvl="1"/>
            <a:r>
              <a:rPr lang="en-US" sz="1900"/>
              <a:t>DCRM(G) is for graphic materials</a:t>
            </a:r>
          </a:p>
          <a:p>
            <a:pPr lvl="1"/>
            <a:r>
              <a:rPr lang="en-US" sz="1900"/>
              <a:t>DCRM(M) is for music</a:t>
            </a:r>
          </a:p>
          <a:p>
            <a:pPr lvl="1"/>
            <a:r>
              <a:rPr lang="en-US" sz="1900"/>
              <a:t>DCRM(MSS) is for early modern manuscripts</a:t>
            </a:r>
          </a:p>
          <a:p>
            <a:pPr lvl="1"/>
            <a:r>
              <a:rPr lang="en-US" sz="1900"/>
              <a:t>DCRM(S) is for serials</a:t>
            </a:r>
          </a:p>
          <a:p>
            <a:r>
              <a:rPr lang="en-US" sz="2300"/>
              <a:t>Previous to the DCRMs, there was Descriptive Cataloging of Rare Books (DCRB) </a:t>
            </a:r>
          </a:p>
          <a:p>
            <a:endParaRPr lang="en-US"/>
          </a:p>
        </p:txBody>
      </p:sp>
      <p:sp>
        <p:nvSpPr>
          <p:cNvPr id="5" name="Footer Placeholder 4">
            <a:extLst>
              <a:ext uri="{FF2B5EF4-FFF2-40B4-BE49-F238E27FC236}">
                <a16:creationId xmlns:a16="http://schemas.microsoft.com/office/drawing/2014/main" id="{1FABEDA4-ABAC-E56B-08A3-200F212C9A53}"/>
              </a:ext>
            </a:extLst>
          </p:cNvPr>
          <p:cNvSpPr>
            <a:spLocks noGrp="1"/>
          </p:cNvSpPr>
          <p:nvPr>
            <p:ph type="ftr" sz="quarter" idx="3"/>
          </p:nvPr>
        </p:nvSpPr>
        <p:spPr/>
        <p:txBody>
          <a:bodyPr/>
          <a:lstStyle/>
          <a:p>
            <a:r>
              <a:rPr lang="en-US"/>
              <a:t>Virtual AskQC Office Hours: Cataloging Rare Materials Defensively</a:t>
            </a:r>
          </a:p>
        </p:txBody>
      </p:sp>
      <p:sp>
        <p:nvSpPr>
          <p:cNvPr id="6" name="Slide Number Placeholder 5">
            <a:extLst>
              <a:ext uri="{FF2B5EF4-FFF2-40B4-BE49-F238E27FC236}">
                <a16:creationId xmlns:a16="http://schemas.microsoft.com/office/drawing/2014/main" id="{3D1EC6CC-9AA5-5968-17BC-0ED951A15320}"/>
              </a:ext>
            </a:extLst>
          </p:cNvPr>
          <p:cNvSpPr>
            <a:spLocks noGrp="1"/>
          </p:cNvSpPr>
          <p:nvPr>
            <p:ph type="sldNum" sz="quarter" idx="15"/>
          </p:nvPr>
        </p:nvSpPr>
        <p:spPr/>
        <p:txBody>
          <a:bodyPr/>
          <a:lstStyle/>
          <a:p>
            <a:fld id="{42AC7B73-7B68-441A-8047-75BA31C9DB5A}" type="slidenum">
              <a:rPr lang="en-US" smtClean="0"/>
              <a:pPr/>
              <a:t>18</a:t>
            </a:fld>
            <a:endParaRPr lang="en-US"/>
          </a:p>
        </p:txBody>
      </p:sp>
      <p:sp>
        <p:nvSpPr>
          <p:cNvPr id="7" name="Date Placeholder 6">
            <a:extLst>
              <a:ext uri="{FF2B5EF4-FFF2-40B4-BE49-F238E27FC236}">
                <a16:creationId xmlns:a16="http://schemas.microsoft.com/office/drawing/2014/main" id="{4FCC3B48-5C0B-AF3A-929D-9C843BD89724}"/>
              </a:ext>
            </a:extLst>
          </p:cNvPr>
          <p:cNvSpPr>
            <a:spLocks noGrp="1"/>
          </p:cNvSpPr>
          <p:nvPr>
            <p:ph type="dt" sz="half" idx="14"/>
          </p:nvPr>
        </p:nvSpPr>
        <p:spPr/>
        <p:txBody>
          <a:bodyPr/>
          <a:lstStyle/>
          <a:p>
            <a:r>
              <a:rPr lang="en-US"/>
              <a:t>June 2023</a:t>
            </a:r>
          </a:p>
        </p:txBody>
      </p:sp>
    </p:spTree>
    <p:extLst>
      <p:ext uri="{BB962C8B-B14F-4D97-AF65-F5344CB8AC3E}">
        <p14:creationId xmlns:p14="http://schemas.microsoft.com/office/powerpoint/2010/main" val="2931419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A0936D-84C6-F25E-A507-C61D758EF460}"/>
              </a:ext>
            </a:extLst>
          </p:cNvPr>
          <p:cNvSpPr>
            <a:spLocks noGrp="1"/>
          </p:cNvSpPr>
          <p:nvPr>
            <p:ph type="body" sz="quarter" idx="13"/>
          </p:nvPr>
        </p:nvSpPr>
        <p:spPr/>
        <p:txBody>
          <a:bodyPr/>
          <a:lstStyle/>
          <a:p>
            <a:r>
              <a:rPr lang="en-US"/>
              <a:t>Other Manuals for Rare Materials</a:t>
            </a:r>
          </a:p>
        </p:txBody>
      </p:sp>
      <p:sp>
        <p:nvSpPr>
          <p:cNvPr id="3" name="Text Placeholder 2">
            <a:extLst>
              <a:ext uri="{FF2B5EF4-FFF2-40B4-BE49-F238E27FC236}">
                <a16:creationId xmlns:a16="http://schemas.microsoft.com/office/drawing/2014/main" id="{B14A3E99-CAA2-58AE-FBF0-06B1DB4FB4F2}"/>
              </a:ext>
            </a:extLst>
          </p:cNvPr>
          <p:cNvSpPr>
            <a:spLocks noGrp="1"/>
          </p:cNvSpPr>
          <p:nvPr>
            <p:ph type="body" sz="quarter" idx="12"/>
          </p:nvPr>
        </p:nvSpPr>
        <p:spPr/>
        <p:txBody>
          <a:bodyPr>
            <a:noAutofit/>
          </a:bodyPr>
          <a:lstStyle/>
          <a:p>
            <a:r>
              <a:rPr lang="en-US" sz="1800">
                <a:hlinkClick r:id="rId3"/>
              </a:rPr>
              <a:t>Descriptive Cataloging of Ancient, Medieval, Renaissance, and Early Modern Manuscripts</a:t>
            </a:r>
            <a:r>
              <a:rPr lang="en-US" sz="1800"/>
              <a:t> (AMREMM) for early manuscripts</a:t>
            </a:r>
          </a:p>
          <a:p>
            <a:r>
              <a:rPr lang="en-US" sz="1800">
                <a:hlinkClick r:id="rId4"/>
              </a:rPr>
              <a:t>Describing Archives: A Content Standard</a:t>
            </a:r>
            <a:r>
              <a:rPr lang="en-US" sz="1800"/>
              <a:t> (DACS) for archival materials, individual and collections</a:t>
            </a:r>
          </a:p>
          <a:p>
            <a:pPr lvl="1"/>
            <a:r>
              <a:rPr lang="en-US" sz="1500"/>
              <a:t>Replaced Archives, Personal Papers, and Manuscripts (APPM) in 2005</a:t>
            </a:r>
          </a:p>
          <a:p>
            <a:r>
              <a:rPr lang="en-US" sz="1800">
                <a:hlinkClick r:id="rId5"/>
              </a:rPr>
              <a:t>Descriptive Cataloging Guidelines for Pre-Meiji Japanese Books</a:t>
            </a:r>
            <a:r>
              <a:rPr lang="en-US" sz="1800"/>
              <a:t> (DCGPM) for Japanese printed books, manuscripts, scrolls, single-sheet publications (excluding maps and music), and Chinese books produced in Japan before the machine printing era</a:t>
            </a:r>
          </a:p>
          <a:p>
            <a:r>
              <a:rPr lang="en-US" sz="1800"/>
              <a:t>Archival Moving Image Materials: A Cataloging Manual (AMIM), available via </a:t>
            </a:r>
            <a:r>
              <a:rPr lang="en-US" sz="1800" i="1"/>
              <a:t>Cataloger’s Desktop</a:t>
            </a:r>
          </a:p>
        </p:txBody>
      </p:sp>
      <p:sp>
        <p:nvSpPr>
          <p:cNvPr id="5" name="Footer Placeholder 4">
            <a:extLst>
              <a:ext uri="{FF2B5EF4-FFF2-40B4-BE49-F238E27FC236}">
                <a16:creationId xmlns:a16="http://schemas.microsoft.com/office/drawing/2014/main" id="{58FAE7A1-D6D7-4986-DF2A-91451A5CC3AB}"/>
              </a:ext>
            </a:extLst>
          </p:cNvPr>
          <p:cNvSpPr>
            <a:spLocks noGrp="1"/>
          </p:cNvSpPr>
          <p:nvPr>
            <p:ph type="ftr" sz="quarter" idx="3"/>
          </p:nvPr>
        </p:nvSpPr>
        <p:spPr/>
        <p:txBody>
          <a:bodyPr/>
          <a:lstStyle/>
          <a:p>
            <a:r>
              <a:rPr lang="en-US"/>
              <a:t>Virtual AskQC Office Hours: Cataloging Rare Materials Defensively</a:t>
            </a:r>
          </a:p>
        </p:txBody>
      </p:sp>
      <p:sp>
        <p:nvSpPr>
          <p:cNvPr id="6" name="Slide Number Placeholder 5">
            <a:extLst>
              <a:ext uri="{FF2B5EF4-FFF2-40B4-BE49-F238E27FC236}">
                <a16:creationId xmlns:a16="http://schemas.microsoft.com/office/drawing/2014/main" id="{771D1039-EA96-DB7F-9BD5-75C198287BD7}"/>
              </a:ext>
            </a:extLst>
          </p:cNvPr>
          <p:cNvSpPr>
            <a:spLocks noGrp="1"/>
          </p:cNvSpPr>
          <p:nvPr>
            <p:ph type="sldNum" sz="quarter" idx="15"/>
          </p:nvPr>
        </p:nvSpPr>
        <p:spPr/>
        <p:txBody>
          <a:bodyPr/>
          <a:lstStyle/>
          <a:p>
            <a:fld id="{42AC7B73-7B68-441A-8047-75BA31C9DB5A}" type="slidenum">
              <a:rPr lang="en-US" smtClean="0"/>
              <a:pPr/>
              <a:t>19</a:t>
            </a:fld>
            <a:endParaRPr lang="en-US"/>
          </a:p>
        </p:txBody>
      </p:sp>
      <p:sp>
        <p:nvSpPr>
          <p:cNvPr id="7" name="Date Placeholder 6">
            <a:extLst>
              <a:ext uri="{FF2B5EF4-FFF2-40B4-BE49-F238E27FC236}">
                <a16:creationId xmlns:a16="http://schemas.microsoft.com/office/drawing/2014/main" id="{43B32A46-07A1-A933-5D2A-C62847A6FB28}"/>
              </a:ext>
            </a:extLst>
          </p:cNvPr>
          <p:cNvSpPr>
            <a:spLocks noGrp="1"/>
          </p:cNvSpPr>
          <p:nvPr>
            <p:ph type="dt" sz="half" idx="14"/>
          </p:nvPr>
        </p:nvSpPr>
        <p:spPr/>
        <p:txBody>
          <a:bodyPr/>
          <a:lstStyle/>
          <a:p>
            <a:r>
              <a:rPr lang="en-US"/>
              <a:t>June 2023</a:t>
            </a:r>
          </a:p>
        </p:txBody>
      </p:sp>
    </p:spTree>
    <p:extLst>
      <p:ext uri="{BB962C8B-B14F-4D97-AF65-F5344CB8AC3E}">
        <p14:creationId xmlns:p14="http://schemas.microsoft.com/office/powerpoint/2010/main" val="1601221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8D543C-EBB5-48B4-BD22-B33A407EA2B2}"/>
              </a:ext>
            </a:extLst>
          </p:cNvPr>
          <p:cNvSpPr>
            <a:spLocks noGrp="1"/>
          </p:cNvSpPr>
          <p:nvPr>
            <p:ph type="title"/>
          </p:nvPr>
        </p:nvSpPr>
        <p:spPr/>
        <p:txBody>
          <a:bodyPr/>
          <a:lstStyle/>
          <a:p>
            <a:r>
              <a:rPr lang="en-US"/>
              <a:t>Housekeeping</a:t>
            </a:r>
          </a:p>
        </p:txBody>
      </p:sp>
      <p:sp>
        <p:nvSpPr>
          <p:cNvPr id="10" name="Content Placeholder 9">
            <a:extLst>
              <a:ext uri="{FF2B5EF4-FFF2-40B4-BE49-F238E27FC236}">
                <a16:creationId xmlns:a16="http://schemas.microsoft.com/office/drawing/2014/main" id="{8CE5149C-24BC-4E13-BDA1-23183AADE8EF}"/>
              </a:ext>
            </a:extLst>
          </p:cNvPr>
          <p:cNvSpPr>
            <a:spLocks noGrp="1"/>
          </p:cNvSpPr>
          <p:nvPr>
            <p:ph sz="half" idx="1"/>
          </p:nvPr>
        </p:nvSpPr>
        <p:spPr>
          <a:xfrm>
            <a:off x="485420" y="1383425"/>
            <a:ext cx="3886200" cy="1647031"/>
          </a:xfrm>
        </p:spPr>
        <p:txBody>
          <a:bodyPr/>
          <a:lstStyle/>
          <a:p>
            <a:pPr marL="0" indent="0">
              <a:buNone/>
            </a:pPr>
            <a:r>
              <a:rPr lang="en-US"/>
              <a:t>This session is being recorded</a:t>
            </a:r>
          </a:p>
        </p:txBody>
      </p:sp>
      <p:pic>
        <p:nvPicPr>
          <p:cNvPr id="5" name="Content Placeholder 4" descr="A person holding a guitar&#10;&#10;Description automatically generated">
            <a:extLst>
              <a:ext uri="{FF2B5EF4-FFF2-40B4-BE49-F238E27FC236}">
                <a16:creationId xmlns:a16="http://schemas.microsoft.com/office/drawing/2014/main" id="{B2475B5B-BC5B-4F0A-95D3-F5F55767C39F}"/>
              </a:ext>
            </a:extLst>
          </p:cNvPr>
          <p:cNvPicPr>
            <a:picLocks noGrp="1" noChangeAspect="1"/>
          </p:cNvPicPr>
          <p:nvPr>
            <p:ph sz="half" idx="2"/>
          </p:nvPr>
        </p:nvPicPr>
        <p:blipFill>
          <a:blip r:embed="rId2"/>
          <a:stretch>
            <a:fillRect/>
          </a:stretch>
        </p:blipFill>
        <p:spPr>
          <a:xfrm>
            <a:off x="4352002" y="389253"/>
            <a:ext cx="4553965" cy="3836517"/>
          </a:xfrm>
          <a:ln>
            <a:solidFill>
              <a:schemeClr val="tx1">
                <a:lumMod val="50000"/>
                <a:lumOff val="50000"/>
              </a:schemeClr>
            </a:solidFill>
          </a:ln>
        </p:spPr>
      </p:pic>
      <p:sp>
        <p:nvSpPr>
          <p:cNvPr id="6" name="Date Placeholder 5">
            <a:extLst>
              <a:ext uri="{FF2B5EF4-FFF2-40B4-BE49-F238E27FC236}">
                <a16:creationId xmlns:a16="http://schemas.microsoft.com/office/drawing/2014/main" id="{337C63B5-569E-46B6-AE9C-8C66D8C8AF2B}"/>
              </a:ext>
            </a:extLst>
          </p:cNvPr>
          <p:cNvSpPr>
            <a:spLocks noGrp="1"/>
          </p:cNvSpPr>
          <p:nvPr>
            <p:ph type="dt" sz="half" idx="10"/>
          </p:nvPr>
        </p:nvSpPr>
        <p:spPr/>
        <p:txBody>
          <a:bodyPr/>
          <a:lstStyle/>
          <a:p>
            <a:r>
              <a:rPr lang="en-US"/>
              <a:t>June 2023</a:t>
            </a:r>
          </a:p>
        </p:txBody>
      </p:sp>
      <p:sp>
        <p:nvSpPr>
          <p:cNvPr id="7" name="Footer Placeholder 6">
            <a:extLst>
              <a:ext uri="{FF2B5EF4-FFF2-40B4-BE49-F238E27FC236}">
                <a16:creationId xmlns:a16="http://schemas.microsoft.com/office/drawing/2014/main" id="{E804B5DF-A4FA-4029-9F72-59078F7225DA}"/>
              </a:ext>
            </a:extLst>
          </p:cNvPr>
          <p:cNvSpPr>
            <a:spLocks noGrp="1"/>
          </p:cNvSpPr>
          <p:nvPr>
            <p:ph type="ftr" sz="quarter" idx="11"/>
          </p:nvPr>
        </p:nvSpPr>
        <p:spPr/>
        <p:txBody>
          <a:bodyPr/>
          <a:lstStyle/>
          <a:p>
            <a:r>
              <a:rPr lang="en-US"/>
              <a:t>Virtual AskQC Office Hours: Cataloging Rare Materials Defensively</a:t>
            </a:r>
          </a:p>
        </p:txBody>
      </p:sp>
      <p:sp>
        <p:nvSpPr>
          <p:cNvPr id="2" name="Slide Number Placeholder 1">
            <a:extLst>
              <a:ext uri="{FF2B5EF4-FFF2-40B4-BE49-F238E27FC236}">
                <a16:creationId xmlns:a16="http://schemas.microsoft.com/office/drawing/2014/main" id="{18497F7E-8C74-4521-B764-585C907C318D}"/>
              </a:ext>
            </a:extLst>
          </p:cNvPr>
          <p:cNvSpPr>
            <a:spLocks noGrp="1"/>
          </p:cNvSpPr>
          <p:nvPr>
            <p:ph type="sldNum" sz="quarter" idx="12"/>
          </p:nvPr>
        </p:nvSpPr>
        <p:spPr/>
        <p:txBody>
          <a:bodyPr/>
          <a:lstStyle/>
          <a:p>
            <a:fld id="{42AC7B73-7B68-441A-8047-75BA31C9DB5A}" type="slidenum">
              <a:rPr lang="en-US" smtClean="0"/>
              <a:pPr/>
              <a:t>2</a:t>
            </a:fld>
            <a:endParaRPr lang="en-US"/>
          </a:p>
        </p:txBody>
      </p:sp>
    </p:spTree>
    <p:extLst>
      <p:ext uri="{BB962C8B-B14F-4D97-AF65-F5344CB8AC3E}">
        <p14:creationId xmlns:p14="http://schemas.microsoft.com/office/powerpoint/2010/main" val="3554375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66A4D0-647E-D21B-E8C9-DC34DAD936B1}"/>
              </a:ext>
            </a:extLst>
          </p:cNvPr>
          <p:cNvSpPr>
            <a:spLocks noGrp="1"/>
          </p:cNvSpPr>
          <p:nvPr>
            <p:ph type="body" sz="quarter" idx="13"/>
          </p:nvPr>
        </p:nvSpPr>
        <p:spPr/>
        <p:txBody>
          <a:bodyPr/>
          <a:lstStyle/>
          <a:p>
            <a:r>
              <a:rPr lang="en-US"/>
              <a:t>Artist Book Cataloged with DCRM(B)</a:t>
            </a:r>
          </a:p>
        </p:txBody>
      </p:sp>
      <p:graphicFrame>
        <p:nvGraphicFramePr>
          <p:cNvPr id="3" name="Table 2">
            <a:extLst>
              <a:ext uri="{FF2B5EF4-FFF2-40B4-BE49-F238E27FC236}">
                <a16:creationId xmlns:a16="http://schemas.microsoft.com/office/drawing/2014/main" id="{7DC2C4B9-128E-1A75-6B3D-C3CB88414E4F}"/>
              </a:ext>
            </a:extLst>
          </p:cNvPr>
          <p:cNvGraphicFramePr>
            <a:graphicFrameLocks noGrp="1"/>
          </p:cNvGraphicFramePr>
          <p:nvPr>
            <p:extLst>
              <p:ext uri="{D42A27DB-BD31-4B8C-83A1-F6EECF244321}">
                <p14:modId xmlns:p14="http://schemas.microsoft.com/office/powerpoint/2010/main" val="3240542954"/>
              </p:ext>
            </p:extLst>
          </p:nvPr>
        </p:nvGraphicFramePr>
        <p:xfrm>
          <a:off x="340786" y="975458"/>
          <a:ext cx="6989283" cy="3383280"/>
        </p:xfrm>
        <a:graphic>
          <a:graphicData uri="http://schemas.openxmlformats.org/drawingml/2006/table">
            <a:tbl>
              <a:tblPr firstRow="1" bandRow="1">
                <a:tableStyleId>{2D5ABB26-0587-4C30-8999-92F81FD0307C}</a:tableStyleId>
              </a:tblPr>
              <a:tblGrid>
                <a:gridCol w="788164">
                  <a:extLst>
                    <a:ext uri="{9D8B030D-6E8A-4147-A177-3AD203B41FA5}">
                      <a16:colId xmlns:a16="http://schemas.microsoft.com/office/drawing/2014/main" val="1219471735"/>
                    </a:ext>
                  </a:extLst>
                </a:gridCol>
                <a:gridCol w="339370">
                  <a:extLst>
                    <a:ext uri="{9D8B030D-6E8A-4147-A177-3AD203B41FA5}">
                      <a16:colId xmlns:a16="http://schemas.microsoft.com/office/drawing/2014/main" val="838464183"/>
                    </a:ext>
                  </a:extLst>
                </a:gridCol>
                <a:gridCol w="339370">
                  <a:extLst>
                    <a:ext uri="{9D8B030D-6E8A-4147-A177-3AD203B41FA5}">
                      <a16:colId xmlns:a16="http://schemas.microsoft.com/office/drawing/2014/main" val="1356410644"/>
                    </a:ext>
                  </a:extLst>
                </a:gridCol>
                <a:gridCol w="5522379">
                  <a:extLst>
                    <a:ext uri="{9D8B030D-6E8A-4147-A177-3AD203B41FA5}">
                      <a16:colId xmlns:a16="http://schemas.microsoft.com/office/drawing/2014/main" val="3955808789"/>
                    </a:ext>
                  </a:extLst>
                </a:gridCol>
              </a:tblGrid>
              <a:tr h="256619">
                <a:tc>
                  <a:txBody>
                    <a:bodyPr/>
                    <a:lstStyle/>
                    <a:p>
                      <a:r>
                        <a:rPr lang="en-US" sz="1400" b="1">
                          <a:solidFill>
                            <a:schemeClr val="accent1">
                              <a:lumMod val="75000"/>
                            </a:schemeClr>
                          </a:solidFill>
                        </a:rPr>
                        <a:t>040</a:t>
                      </a:r>
                    </a:p>
                  </a:txBody>
                  <a:tcPr/>
                </a:tc>
                <a:tc>
                  <a:txBody>
                    <a:bodyPr/>
                    <a:lstStyle/>
                    <a:p>
                      <a:endParaRPr lang="en-US" sz="1400">
                        <a:solidFill>
                          <a:schemeClr val="tx1"/>
                        </a:solidFill>
                      </a:endParaRPr>
                    </a:p>
                  </a:txBody>
                  <a:tcPr/>
                </a:tc>
                <a:tc>
                  <a:txBody>
                    <a:bodyPr/>
                    <a:lstStyle/>
                    <a:p>
                      <a:endParaRPr lang="en-US" sz="1400">
                        <a:solidFill>
                          <a:schemeClr val="tx1"/>
                        </a:solidFill>
                      </a:endParaRPr>
                    </a:p>
                  </a:txBody>
                  <a:tcPr/>
                </a:tc>
                <a:tc>
                  <a:txBody>
                    <a:bodyPr/>
                    <a:lstStyle/>
                    <a:p>
                      <a:r>
                        <a:rPr lang="en-US" sz="1400" b="0" i="0" kern="1200">
                          <a:solidFill>
                            <a:schemeClr val="tx1"/>
                          </a:solidFill>
                          <a:effectLst/>
                          <a:latin typeface="+mn-lt"/>
                          <a:ea typeface="+mn-ea"/>
                          <a:cs typeface="+mn-cs"/>
                        </a:rPr>
                        <a:t>DLC </a:t>
                      </a:r>
                      <a:r>
                        <a:rPr lang="en-US" sz="1400" b="0" i="0" kern="1200" err="1">
                          <a:solidFill>
                            <a:schemeClr val="tx1"/>
                          </a:solidFill>
                          <a:effectLst/>
                          <a:latin typeface="+mn-lt"/>
                          <a:ea typeface="+mn-ea"/>
                          <a:cs typeface="+mn-cs"/>
                        </a:rPr>
                        <a:t>ǂb</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eng</a:t>
                      </a:r>
                      <a:r>
                        <a:rPr lang="en-US" sz="1400" b="0" i="0" kern="1200">
                          <a:solidFill>
                            <a:schemeClr val="tx1"/>
                          </a:solidFill>
                          <a:effectLst/>
                          <a:latin typeface="+mn-lt"/>
                          <a:ea typeface="+mn-ea"/>
                          <a:cs typeface="+mn-cs"/>
                        </a:rPr>
                        <a:t> </a:t>
                      </a:r>
                      <a:r>
                        <a:rPr lang="en-US" sz="1400" b="1" i="0" kern="1200" err="1">
                          <a:solidFill>
                            <a:schemeClr val="accent1">
                              <a:lumMod val="75000"/>
                            </a:schemeClr>
                          </a:solidFill>
                          <a:effectLst/>
                          <a:latin typeface="+mn-lt"/>
                          <a:ea typeface="+mn-ea"/>
                          <a:cs typeface="+mn-cs"/>
                        </a:rPr>
                        <a:t>ǂe</a:t>
                      </a:r>
                      <a:r>
                        <a:rPr lang="en-US" sz="1400" b="1" i="0" kern="1200">
                          <a:solidFill>
                            <a:schemeClr val="accent1">
                              <a:lumMod val="75000"/>
                            </a:schemeClr>
                          </a:solidFill>
                          <a:effectLst/>
                          <a:latin typeface="+mn-lt"/>
                          <a:ea typeface="+mn-ea"/>
                          <a:cs typeface="+mn-cs"/>
                        </a:rPr>
                        <a:t> </a:t>
                      </a:r>
                      <a:r>
                        <a:rPr lang="en-US" sz="1400" b="1" i="0" kern="1200" err="1">
                          <a:solidFill>
                            <a:schemeClr val="accent1">
                              <a:lumMod val="75000"/>
                            </a:schemeClr>
                          </a:solidFill>
                          <a:effectLst/>
                          <a:latin typeface="+mn-lt"/>
                          <a:ea typeface="+mn-ea"/>
                          <a:cs typeface="+mn-cs"/>
                        </a:rPr>
                        <a:t>dcrmb</a:t>
                      </a:r>
                      <a:r>
                        <a:rPr lang="en-US" sz="1400" b="1" i="0" kern="1200">
                          <a:solidFill>
                            <a:schemeClr val="accent1">
                              <a:lumMod val="75000"/>
                            </a:schemeClr>
                          </a:solidFill>
                          <a:effectLst/>
                          <a:latin typeface="+mn-lt"/>
                          <a:ea typeface="+mn-ea"/>
                          <a:cs typeface="+mn-cs"/>
                        </a:rPr>
                        <a:t> </a:t>
                      </a:r>
                      <a:r>
                        <a:rPr lang="en-US" sz="1400" b="0" i="0" kern="1200" err="1">
                          <a:solidFill>
                            <a:schemeClr val="tx1"/>
                          </a:solidFill>
                          <a:effectLst/>
                          <a:latin typeface="+mn-lt"/>
                          <a:ea typeface="+mn-ea"/>
                          <a:cs typeface="+mn-cs"/>
                        </a:rPr>
                        <a:t>ǂc</a:t>
                      </a:r>
                      <a:r>
                        <a:rPr lang="en-US" sz="1400" b="0" i="0" kern="1200">
                          <a:solidFill>
                            <a:schemeClr val="tx1"/>
                          </a:solidFill>
                          <a:effectLst/>
                          <a:latin typeface="+mn-lt"/>
                          <a:ea typeface="+mn-ea"/>
                          <a:cs typeface="+mn-cs"/>
                        </a:rPr>
                        <a:t> DLC </a:t>
                      </a:r>
                    </a:p>
                  </a:txBody>
                  <a:tcPr/>
                </a:tc>
                <a:extLst>
                  <a:ext uri="{0D108BD9-81ED-4DB2-BD59-A6C34878D82A}">
                    <a16:rowId xmlns:a16="http://schemas.microsoft.com/office/drawing/2014/main" val="453533782"/>
                  </a:ext>
                </a:extLst>
              </a:tr>
              <a:tr h="256619">
                <a:tc>
                  <a:txBody>
                    <a:bodyPr/>
                    <a:lstStyle/>
                    <a:p>
                      <a:r>
                        <a:rPr lang="en-US" sz="1400" b="0">
                          <a:solidFill>
                            <a:schemeClr val="tx1"/>
                          </a:solidFill>
                        </a:rPr>
                        <a:t>100</a:t>
                      </a:r>
                    </a:p>
                  </a:txBody>
                  <a:tcPr/>
                </a:tc>
                <a:tc>
                  <a:txBody>
                    <a:bodyPr/>
                    <a:lstStyle/>
                    <a:p>
                      <a:r>
                        <a:rPr lang="en-US" sz="1400">
                          <a:solidFill>
                            <a:schemeClr val="tx1"/>
                          </a:solidFill>
                        </a:rPr>
                        <a:t>1</a:t>
                      </a:r>
                    </a:p>
                  </a:txBody>
                  <a:tcPr/>
                </a:tc>
                <a:tc>
                  <a:txBody>
                    <a:bodyPr/>
                    <a:lstStyle/>
                    <a:p>
                      <a:endParaRPr lang="en-US" sz="1400">
                        <a:solidFill>
                          <a:schemeClr val="tx1"/>
                        </a:solidFill>
                      </a:endParaRPr>
                    </a:p>
                  </a:txBody>
                  <a:tcPr/>
                </a:tc>
                <a:tc>
                  <a:txBody>
                    <a:bodyPr/>
                    <a:lstStyle/>
                    <a:p>
                      <a:r>
                        <a:rPr lang="en-US" sz="1400" b="0" i="0" kern="1200">
                          <a:solidFill>
                            <a:schemeClr val="tx1"/>
                          </a:solidFill>
                          <a:effectLst/>
                          <a:latin typeface="+mn-lt"/>
                          <a:ea typeface="+mn-ea"/>
                          <a:cs typeface="+mn-cs"/>
                        </a:rPr>
                        <a:t>Drucker, Johanna, </a:t>
                      </a:r>
                      <a:r>
                        <a:rPr lang="en-US" sz="1400" b="0" i="0" kern="1200" err="1">
                          <a:solidFill>
                            <a:schemeClr val="tx1"/>
                          </a:solidFill>
                          <a:effectLst/>
                          <a:latin typeface="+mn-lt"/>
                          <a:ea typeface="+mn-ea"/>
                          <a:cs typeface="+mn-cs"/>
                        </a:rPr>
                        <a:t>ǂd</a:t>
                      </a:r>
                      <a:r>
                        <a:rPr lang="en-US" sz="1400" b="0" i="0" kern="1200">
                          <a:solidFill>
                            <a:schemeClr val="tx1"/>
                          </a:solidFill>
                          <a:effectLst/>
                          <a:latin typeface="+mn-lt"/>
                          <a:ea typeface="+mn-ea"/>
                          <a:cs typeface="+mn-cs"/>
                        </a:rPr>
                        <a:t> 1952-</a:t>
                      </a:r>
                    </a:p>
                  </a:txBody>
                  <a:tcPr/>
                </a:tc>
                <a:extLst>
                  <a:ext uri="{0D108BD9-81ED-4DB2-BD59-A6C34878D82A}">
                    <a16:rowId xmlns:a16="http://schemas.microsoft.com/office/drawing/2014/main" val="1955526786"/>
                  </a:ext>
                </a:extLst>
              </a:tr>
              <a:tr h="278894">
                <a:tc>
                  <a:txBody>
                    <a:bodyPr/>
                    <a:lstStyle/>
                    <a:p>
                      <a:r>
                        <a:rPr lang="en-US" sz="1400" b="0">
                          <a:solidFill>
                            <a:schemeClr val="tx1"/>
                          </a:solidFill>
                        </a:rPr>
                        <a:t>245</a:t>
                      </a:r>
                    </a:p>
                  </a:txBody>
                  <a:tcPr/>
                </a:tc>
                <a:tc>
                  <a:txBody>
                    <a:bodyPr/>
                    <a:lstStyle/>
                    <a:p>
                      <a:r>
                        <a:rPr lang="en-US" sz="1400">
                          <a:solidFill>
                            <a:schemeClr val="tx1"/>
                          </a:solidFill>
                        </a:rPr>
                        <a:t>1</a:t>
                      </a:r>
                    </a:p>
                  </a:txBody>
                  <a:tcPr/>
                </a:tc>
                <a:tc>
                  <a:txBody>
                    <a:bodyPr/>
                    <a:lstStyle/>
                    <a:p>
                      <a:r>
                        <a:rPr lang="en-US" sz="1400">
                          <a:solidFill>
                            <a:schemeClr val="tx1"/>
                          </a:solidFill>
                        </a:rPr>
                        <a:t>0</a:t>
                      </a:r>
                    </a:p>
                  </a:txBody>
                  <a:tcPr/>
                </a:tc>
                <a:tc>
                  <a:txBody>
                    <a:bodyPr/>
                    <a:lstStyle/>
                    <a:p>
                      <a:r>
                        <a:rPr lang="en-US" sz="1400" b="0" i="0" kern="1200">
                          <a:solidFill>
                            <a:schemeClr val="tx1"/>
                          </a:solidFill>
                          <a:effectLst/>
                          <a:latin typeface="+mn-lt"/>
                          <a:ea typeface="+mn-ea"/>
                          <a:cs typeface="+mn-cs"/>
                        </a:rPr>
                        <a:t>Jane goes out w' the scouts.</a:t>
                      </a:r>
                    </a:p>
                  </a:txBody>
                  <a:tcPr/>
                </a:tc>
                <a:extLst>
                  <a:ext uri="{0D108BD9-81ED-4DB2-BD59-A6C34878D82A}">
                    <a16:rowId xmlns:a16="http://schemas.microsoft.com/office/drawing/2014/main" val="2387467709"/>
                  </a:ext>
                </a:extLst>
              </a:tr>
              <a:tr h="289620">
                <a:tc>
                  <a:txBody>
                    <a:bodyPr/>
                    <a:lstStyle/>
                    <a:p>
                      <a:r>
                        <a:rPr lang="en-US" sz="1400" b="0">
                          <a:solidFill>
                            <a:schemeClr val="tx1"/>
                          </a:solidFill>
                        </a:rPr>
                        <a:t>260</a:t>
                      </a:r>
                    </a:p>
                  </a:txBody>
                  <a:tcPr/>
                </a:tc>
                <a:tc>
                  <a:txBody>
                    <a:bodyPr/>
                    <a:lstStyle/>
                    <a:p>
                      <a:endParaRPr lang="en-US" sz="1400">
                        <a:solidFill>
                          <a:schemeClr val="tx1"/>
                        </a:solidFill>
                      </a:endParaRPr>
                    </a:p>
                  </a:txBody>
                  <a:tcPr/>
                </a:tc>
                <a:tc>
                  <a:txBody>
                    <a:bodyPr/>
                    <a:lstStyle/>
                    <a:p>
                      <a:endParaRPr lang="en-US" sz="1400">
                        <a:solidFill>
                          <a:schemeClr val="tx1"/>
                        </a:solidFill>
                      </a:endParaRPr>
                    </a:p>
                  </a:txBody>
                  <a:tcPr/>
                </a:tc>
                <a:tc>
                  <a:txBody>
                    <a:bodyPr/>
                    <a:lstStyle/>
                    <a:p>
                      <a:r>
                        <a:rPr lang="en-US" sz="1400" b="0" i="0" kern="1200">
                          <a:solidFill>
                            <a:schemeClr val="tx1"/>
                          </a:solidFill>
                          <a:effectLst/>
                          <a:latin typeface="+mn-lt"/>
                          <a:ea typeface="+mn-ea"/>
                          <a:cs typeface="+mn-cs"/>
                        </a:rPr>
                        <a:t>[Oakland, CA : </a:t>
                      </a:r>
                      <a:r>
                        <a:rPr lang="en-US" sz="1400" b="0" i="0" kern="1200" err="1">
                          <a:solidFill>
                            <a:schemeClr val="tx1"/>
                          </a:solidFill>
                          <a:effectLst/>
                          <a:latin typeface="+mn-lt"/>
                          <a:ea typeface="+mn-ea"/>
                          <a:cs typeface="+mn-cs"/>
                        </a:rPr>
                        <a:t>ǂb</a:t>
                      </a:r>
                      <a:r>
                        <a:rPr lang="en-US" sz="1400" b="0" i="0" kern="1200">
                          <a:solidFill>
                            <a:schemeClr val="tx1"/>
                          </a:solidFill>
                          <a:effectLst/>
                          <a:latin typeface="+mn-lt"/>
                          <a:ea typeface="+mn-ea"/>
                          <a:cs typeface="+mn-cs"/>
                        </a:rPr>
                        <a:t> Drucker, </a:t>
                      </a:r>
                      <a:r>
                        <a:rPr lang="en-US" sz="1400" b="0" i="0" kern="1200" err="1">
                          <a:solidFill>
                            <a:schemeClr val="tx1"/>
                          </a:solidFill>
                          <a:effectLst/>
                          <a:latin typeface="+mn-lt"/>
                          <a:ea typeface="+mn-ea"/>
                          <a:cs typeface="+mn-cs"/>
                        </a:rPr>
                        <a:t>ǂc</a:t>
                      </a:r>
                      <a:r>
                        <a:rPr lang="en-US" sz="1400" b="0" i="0" kern="1200">
                          <a:solidFill>
                            <a:schemeClr val="tx1"/>
                          </a:solidFill>
                          <a:effectLst/>
                          <a:latin typeface="+mn-lt"/>
                          <a:ea typeface="+mn-ea"/>
                          <a:cs typeface="+mn-cs"/>
                        </a:rPr>
                        <a:t> 1980]</a:t>
                      </a:r>
                    </a:p>
                  </a:txBody>
                  <a:tcPr/>
                </a:tc>
                <a:extLst>
                  <a:ext uri="{0D108BD9-81ED-4DB2-BD59-A6C34878D82A}">
                    <a16:rowId xmlns:a16="http://schemas.microsoft.com/office/drawing/2014/main" val="3024535212"/>
                  </a:ext>
                </a:extLst>
              </a:tr>
              <a:tr h="284257">
                <a:tc>
                  <a:txBody>
                    <a:bodyPr/>
                    <a:lstStyle/>
                    <a:p>
                      <a:r>
                        <a:rPr lang="en-US" sz="1400" b="0">
                          <a:solidFill>
                            <a:schemeClr val="tx1"/>
                          </a:solidFill>
                        </a:rPr>
                        <a:t>300</a:t>
                      </a:r>
                    </a:p>
                  </a:txBody>
                  <a:tcPr/>
                </a:tc>
                <a:tc>
                  <a:txBody>
                    <a:bodyPr/>
                    <a:lstStyle/>
                    <a:p>
                      <a:endParaRPr lang="en-US" sz="1400">
                        <a:solidFill>
                          <a:schemeClr val="tx1"/>
                        </a:solidFill>
                      </a:endParaRPr>
                    </a:p>
                  </a:txBody>
                  <a:tcPr/>
                </a:tc>
                <a:tc>
                  <a:txBody>
                    <a:bodyPr/>
                    <a:lstStyle/>
                    <a:p>
                      <a:endParaRPr lang="en-US" sz="1400">
                        <a:solidFill>
                          <a:schemeClr val="tx1"/>
                        </a:solidFill>
                      </a:endParaRPr>
                    </a:p>
                  </a:txBody>
                  <a:tcPr/>
                </a:tc>
                <a:tc>
                  <a:txBody>
                    <a:bodyPr/>
                    <a:lstStyle/>
                    <a:p>
                      <a:r>
                        <a:rPr lang="fr-FR" sz="1400" b="0" i="0" kern="1200">
                          <a:solidFill>
                            <a:schemeClr val="tx1"/>
                          </a:solidFill>
                          <a:effectLst/>
                          <a:latin typeface="+mn-lt"/>
                          <a:ea typeface="+mn-ea"/>
                          <a:cs typeface="+mn-cs"/>
                        </a:rPr>
                        <a:t>[8] pages : ǂb illustrations (linoleum prints) ; ǂc 32 cm</a:t>
                      </a:r>
                      <a:endParaRPr lang="en-US" sz="1400" b="1" i="0" kern="1200">
                        <a:solidFill>
                          <a:schemeClr val="accent1">
                            <a:lumMod val="75000"/>
                          </a:schemeClr>
                        </a:solidFill>
                        <a:effectLst/>
                        <a:latin typeface="+mn-lt"/>
                        <a:ea typeface="+mn-ea"/>
                        <a:cs typeface="+mn-cs"/>
                      </a:endParaRPr>
                    </a:p>
                  </a:txBody>
                  <a:tcPr/>
                </a:tc>
                <a:extLst>
                  <a:ext uri="{0D108BD9-81ED-4DB2-BD59-A6C34878D82A}">
                    <a16:rowId xmlns:a16="http://schemas.microsoft.com/office/drawing/2014/main" val="1502212807"/>
                  </a:ext>
                </a:extLst>
              </a:tr>
              <a:tr h="615885">
                <a:tc>
                  <a:txBody>
                    <a:bodyPr/>
                    <a:lstStyle/>
                    <a:p>
                      <a:r>
                        <a:rPr lang="en-US" sz="1400">
                          <a:solidFill>
                            <a:schemeClr val="tx1"/>
                          </a:solidFill>
                        </a:rPr>
                        <a:t>500</a:t>
                      </a:r>
                    </a:p>
                  </a:txBody>
                  <a:tcPr>
                    <a:lnB>
                      <a:noFill/>
                    </a:lnB>
                  </a:tcPr>
                </a:tc>
                <a:tc>
                  <a:txBody>
                    <a:bodyPr/>
                    <a:lstStyle/>
                    <a:p>
                      <a:endParaRPr lang="en-US" sz="1400">
                        <a:solidFill>
                          <a:schemeClr val="tx1"/>
                        </a:solidFill>
                      </a:endParaRPr>
                    </a:p>
                  </a:txBody>
                  <a:tcPr/>
                </a:tc>
                <a:tc>
                  <a:txBody>
                    <a:bodyPr/>
                    <a:lstStyle/>
                    <a:p>
                      <a:endParaRPr lang="en-US" sz="1400">
                        <a:solidFill>
                          <a:schemeClr val="tx1"/>
                        </a:solidFill>
                      </a:endParaRPr>
                    </a:p>
                  </a:txBody>
                  <a:tcPr>
                    <a:lnB>
                      <a:noFill/>
                    </a:lnB>
                  </a:tcPr>
                </a:tc>
                <a:tc>
                  <a:txBody>
                    <a:bodyPr/>
                    <a:lstStyle/>
                    <a:p>
                      <a:r>
                        <a:rPr lang="en-US" sz="1400" b="0" i="0" kern="1200">
                          <a:solidFill>
                            <a:schemeClr val="tx1"/>
                          </a:solidFill>
                          <a:effectLst/>
                          <a:latin typeface="+mn-lt"/>
                          <a:ea typeface="+mn-ea"/>
                          <a:cs typeface="+mn-cs"/>
                        </a:rPr>
                        <a:t>Letterpress printed in handset Century italic on Rives lightweight, four pages; printed in the garage of </a:t>
                      </a:r>
                      <a:r>
                        <a:rPr lang="en-US" sz="1400" b="0" i="0" kern="1200" err="1">
                          <a:solidFill>
                            <a:schemeClr val="tx1"/>
                          </a:solidFill>
                          <a:effectLst/>
                          <a:latin typeface="+mn-lt"/>
                          <a:ea typeface="+mn-ea"/>
                          <a:cs typeface="+mn-cs"/>
                        </a:rPr>
                        <a:t>Rebis</a:t>
                      </a:r>
                      <a:r>
                        <a:rPr lang="en-US" sz="1400" b="0" i="0" kern="1200">
                          <a:solidFill>
                            <a:schemeClr val="tx1"/>
                          </a:solidFill>
                          <a:effectLst/>
                          <a:latin typeface="+mn-lt"/>
                          <a:ea typeface="+mn-ea"/>
                          <a:cs typeface="+mn-cs"/>
                        </a:rPr>
                        <a:t> Press in Oakland; see Drucker, Chronology of books....</a:t>
                      </a:r>
                      <a:endParaRPr lang="en-US" sz="1400">
                        <a:solidFill>
                          <a:schemeClr val="tx1"/>
                        </a:solidFill>
                      </a:endParaRPr>
                    </a:p>
                  </a:txBody>
                  <a:tcPr>
                    <a:lnB w="12700" cap="flat" cmpd="sng" algn="ctr">
                      <a:noFill/>
                      <a:prstDash val="solid"/>
                      <a:round/>
                      <a:headEnd type="none" w="med" len="med"/>
                      <a:tailEnd type="none" w="med" len="med"/>
                    </a:lnB>
                  </a:tcPr>
                </a:tc>
                <a:extLst>
                  <a:ext uri="{0D108BD9-81ED-4DB2-BD59-A6C34878D82A}">
                    <a16:rowId xmlns:a16="http://schemas.microsoft.com/office/drawing/2014/main" val="2863576274"/>
                  </a:ext>
                </a:extLst>
              </a:tr>
              <a:tr h="436252">
                <a:tc>
                  <a:txBody>
                    <a:bodyPr/>
                    <a:lstStyle/>
                    <a:p>
                      <a:r>
                        <a:rPr lang="en-US" sz="1400">
                          <a:solidFill>
                            <a:schemeClr val="tx1"/>
                          </a:solidFill>
                        </a:rPr>
                        <a:t>510</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400">
                          <a:solidFill>
                            <a:schemeClr val="tx1"/>
                          </a:solidFill>
                        </a:rPr>
                        <a:t>4</a:t>
                      </a:r>
                    </a:p>
                  </a:txBody>
                  <a:tcPr>
                    <a:lnL>
                      <a:noFill/>
                    </a:lnL>
                    <a:lnR>
                      <a:noFill/>
                    </a:lnR>
                  </a:tcPr>
                </a:tc>
                <a:tc>
                  <a:txBody>
                    <a:bodyPr/>
                    <a:lstStyle/>
                    <a:p>
                      <a:endParaRPr lang="en-US" sz="1400">
                        <a:solidFill>
                          <a:schemeClr val="tx1"/>
                        </a:solidFill>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a:solidFill>
                            <a:schemeClr val="tx1"/>
                          </a:solidFill>
                        </a:rPr>
                        <a:t>Drucker, J. Chronology of books from 1970 to 1994 (www.epc.buffalo.edu/authors/drucker/chron), ǂc 1980/2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366519"/>
                  </a:ext>
                </a:extLst>
              </a:tr>
              <a:tr h="278893">
                <a:tc>
                  <a:txBody>
                    <a:bodyPr/>
                    <a:lstStyle/>
                    <a:p>
                      <a:r>
                        <a:rPr lang="en-US" sz="1400">
                          <a:solidFill>
                            <a:schemeClr val="tx1"/>
                          </a:solidFill>
                        </a:rPr>
                        <a:t>710</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400">
                          <a:solidFill>
                            <a:schemeClr val="tx1"/>
                          </a:solidFill>
                        </a:rPr>
                        <a:t>2</a:t>
                      </a:r>
                    </a:p>
                  </a:txBody>
                  <a:tcPr>
                    <a:lnL>
                      <a:noFill/>
                    </a:lnL>
                    <a:lnR>
                      <a:noFill/>
                    </a:lnR>
                  </a:tcPr>
                </a:tc>
                <a:tc>
                  <a:txBody>
                    <a:bodyPr/>
                    <a:lstStyle/>
                    <a:p>
                      <a:endParaRPr lang="en-US" sz="1400">
                        <a:solidFill>
                          <a:schemeClr val="tx1"/>
                        </a:solidFill>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a:solidFill>
                            <a:schemeClr val="tx1"/>
                          </a:solidFill>
                        </a:rPr>
                        <a:t>Rebus Press.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5327335"/>
                  </a:ext>
                </a:extLst>
              </a:tr>
              <a:tr h="278893">
                <a:tc>
                  <a:txBody>
                    <a:bodyPr/>
                    <a:lstStyle/>
                    <a:p>
                      <a:r>
                        <a:rPr lang="en-US" sz="1400">
                          <a:solidFill>
                            <a:schemeClr val="tx1"/>
                          </a:solidFill>
                        </a:rPr>
                        <a:t>710</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400">
                          <a:solidFill>
                            <a:schemeClr val="tx1"/>
                          </a:solidFill>
                        </a:rPr>
                        <a:t>2</a:t>
                      </a:r>
                    </a:p>
                  </a:txBody>
                  <a:tcPr>
                    <a:lnL>
                      <a:noFill/>
                    </a:lnL>
                    <a:lnR>
                      <a:noFill/>
                    </a:lnR>
                  </a:tcPr>
                </a:tc>
                <a:tc>
                  <a:txBody>
                    <a:bodyPr/>
                    <a:lstStyle/>
                    <a:p>
                      <a:endParaRPr lang="en-US" sz="1400">
                        <a:solidFill>
                          <a:schemeClr val="tx1"/>
                        </a:solidFill>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a:solidFill>
                            <a:schemeClr val="tx1"/>
                          </a:solidFill>
                        </a:rPr>
                        <a:t>Press Collection (Library of Congress) ǂ5 DLC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0505063"/>
                  </a:ext>
                </a:extLst>
              </a:tr>
            </a:tbl>
          </a:graphicData>
        </a:graphic>
      </p:graphicFrame>
      <p:pic>
        <p:nvPicPr>
          <p:cNvPr id="5" name="Picture 4" descr="A picture containing text, photographic paper, sky, outdoor&#10;&#10;Description automatically generated">
            <a:extLst>
              <a:ext uri="{FF2B5EF4-FFF2-40B4-BE49-F238E27FC236}">
                <a16:creationId xmlns:a16="http://schemas.microsoft.com/office/drawing/2014/main" id="{855DA0C1-3956-E41E-CE96-0E4144248622}"/>
              </a:ext>
            </a:extLst>
          </p:cNvPr>
          <p:cNvPicPr>
            <a:picLocks noChangeAspect="1"/>
          </p:cNvPicPr>
          <p:nvPr/>
        </p:nvPicPr>
        <p:blipFill>
          <a:blip r:embed="rId3"/>
          <a:stretch>
            <a:fillRect/>
          </a:stretch>
        </p:blipFill>
        <p:spPr>
          <a:xfrm>
            <a:off x="7247674" y="1029746"/>
            <a:ext cx="1614655" cy="2935737"/>
          </a:xfrm>
          <a:prstGeom prst="rect">
            <a:avLst/>
          </a:prstGeom>
        </p:spPr>
      </p:pic>
      <p:sp>
        <p:nvSpPr>
          <p:cNvPr id="7" name="Footer Placeholder 6">
            <a:extLst>
              <a:ext uri="{FF2B5EF4-FFF2-40B4-BE49-F238E27FC236}">
                <a16:creationId xmlns:a16="http://schemas.microsoft.com/office/drawing/2014/main" id="{BBA77783-0481-2E0D-F993-6AEAD4685605}"/>
              </a:ext>
            </a:extLst>
          </p:cNvPr>
          <p:cNvSpPr>
            <a:spLocks noGrp="1"/>
          </p:cNvSpPr>
          <p:nvPr>
            <p:ph type="ftr" sz="quarter" idx="3"/>
          </p:nvPr>
        </p:nvSpPr>
        <p:spPr>
          <a:xfrm>
            <a:off x="3227466" y="4785088"/>
            <a:ext cx="4884640" cy="274637"/>
          </a:xfrm>
          <a:prstGeom prst="rect">
            <a:avLst/>
          </a:prstGeom>
        </p:spPr>
        <p:txBody>
          <a:bodyPr/>
          <a:lstStyle/>
          <a:p>
            <a:r>
              <a:rPr lang="en-US"/>
              <a:t>Virtual AskQC Office Hours: Cataloging Rare Materials Defensively</a:t>
            </a:r>
          </a:p>
        </p:txBody>
      </p:sp>
      <p:sp>
        <p:nvSpPr>
          <p:cNvPr id="8" name="Slide Number Placeholder 7">
            <a:extLst>
              <a:ext uri="{FF2B5EF4-FFF2-40B4-BE49-F238E27FC236}">
                <a16:creationId xmlns:a16="http://schemas.microsoft.com/office/drawing/2014/main" id="{7A9ABB73-BEFB-8CB4-53E5-48CA958159F6}"/>
              </a:ext>
            </a:extLst>
          </p:cNvPr>
          <p:cNvSpPr>
            <a:spLocks noGrp="1"/>
          </p:cNvSpPr>
          <p:nvPr>
            <p:ph type="sldNum" sz="quarter" idx="15"/>
          </p:nvPr>
        </p:nvSpPr>
        <p:spPr/>
        <p:txBody>
          <a:bodyPr/>
          <a:lstStyle/>
          <a:p>
            <a:fld id="{42AC7B73-7B68-441A-8047-75BA31C9DB5A}" type="slidenum">
              <a:rPr lang="en-US" smtClean="0"/>
              <a:pPr/>
              <a:t>20</a:t>
            </a:fld>
            <a:endParaRPr lang="en-US"/>
          </a:p>
        </p:txBody>
      </p:sp>
      <p:sp>
        <p:nvSpPr>
          <p:cNvPr id="4" name="Date Placeholder 3">
            <a:extLst>
              <a:ext uri="{FF2B5EF4-FFF2-40B4-BE49-F238E27FC236}">
                <a16:creationId xmlns:a16="http://schemas.microsoft.com/office/drawing/2014/main" id="{8B455EE9-25B8-04E1-EA1E-137B5CD2C698}"/>
              </a:ext>
            </a:extLst>
          </p:cNvPr>
          <p:cNvSpPr>
            <a:spLocks noGrp="1"/>
          </p:cNvSpPr>
          <p:nvPr>
            <p:ph type="dt" sz="half" idx="14"/>
          </p:nvPr>
        </p:nvSpPr>
        <p:spPr/>
        <p:txBody>
          <a:bodyPr/>
          <a:lstStyle/>
          <a:p>
            <a:r>
              <a:rPr lang="en-US"/>
              <a:t>June 2023</a:t>
            </a:r>
          </a:p>
        </p:txBody>
      </p:sp>
      <p:sp>
        <p:nvSpPr>
          <p:cNvPr id="6" name="TextBox 5">
            <a:extLst>
              <a:ext uri="{FF2B5EF4-FFF2-40B4-BE49-F238E27FC236}">
                <a16:creationId xmlns:a16="http://schemas.microsoft.com/office/drawing/2014/main" id="{35EE2335-9A48-1D4A-B756-88333C8790CA}"/>
              </a:ext>
            </a:extLst>
          </p:cNvPr>
          <p:cNvSpPr txBox="1"/>
          <p:nvPr/>
        </p:nvSpPr>
        <p:spPr>
          <a:xfrm>
            <a:off x="6925733" y="3937543"/>
            <a:ext cx="2043289" cy="707886"/>
          </a:xfrm>
          <a:prstGeom prst="rect">
            <a:avLst/>
          </a:prstGeom>
          <a:noFill/>
        </p:spPr>
        <p:txBody>
          <a:bodyPr wrap="square" rtlCol="0">
            <a:spAutoFit/>
          </a:bodyPr>
          <a:lstStyle/>
          <a:p>
            <a:r>
              <a:rPr lang="en-US" sz="1000"/>
              <a:t>Image from Johanna Drucker’s website </a:t>
            </a:r>
          </a:p>
          <a:p>
            <a:r>
              <a:rPr lang="en-US" sz="1000">
                <a:hlinkClick r:id="rId4"/>
              </a:rPr>
              <a:t>http://www.johannadrucker.net/books.html</a:t>
            </a:r>
            <a:endParaRPr lang="en-US" sz="1000"/>
          </a:p>
        </p:txBody>
      </p:sp>
    </p:spTree>
    <p:extLst>
      <p:ext uri="{BB962C8B-B14F-4D97-AF65-F5344CB8AC3E}">
        <p14:creationId xmlns:p14="http://schemas.microsoft.com/office/powerpoint/2010/main" val="1355747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9BEBB3-6BFA-5B77-41BF-D17F611C2F12}"/>
              </a:ext>
            </a:extLst>
          </p:cNvPr>
          <p:cNvSpPr>
            <a:spLocks noGrp="1"/>
          </p:cNvSpPr>
          <p:nvPr>
            <p:ph type="body" sz="quarter" idx="13"/>
          </p:nvPr>
        </p:nvSpPr>
        <p:spPr/>
        <p:txBody>
          <a:bodyPr/>
          <a:lstStyle/>
          <a:p>
            <a:r>
              <a:rPr lang="en-US"/>
              <a:t>Online (Manuscript)</a:t>
            </a:r>
          </a:p>
          <a:p>
            <a:r>
              <a:rPr lang="en-US"/>
              <a:t> </a:t>
            </a:r>
          </a:p>
        </p:txBody>
      </p:sp>
      <p:sp>
        <p:nvSpPr>
          <p:cNvPr id="3" name="Text Placeholder 2">
            <a:extLst>
              <a:ext uri="{FF2B5EF4-FFF2-40B4-BE49-F238E27FC236}">
                <a16:creationId xmlns:a16="http://schemas.microsoft.com/office/drawing/2014/main" id="{AB3862E8-8D10-9354-6DD5-0DD77E84B105}"/>
              </a:ext>
            </a:extLst>
          </p:cNvPr>
          <p:cNvSpPr>
            <a:spLocks noGrp="1"/>
          </p:cNvSpPr>
          <p:nvPr>
            <p:ph type="body" sz="quarter" idx="15"/>
          </p:nvPr>
        </p:nvSpPr>
        <p:spPr/>
        <p:txBody>
          <a:bodyPr/>
          <a:lstStyle/>
          <a:p>
            <a:pPr marL="0" indent="0">
              <a:buNone/>
            </a:pPr>
            <a:r>
              <a:rPr lang="en-US"/>
              <a:t>Online (Printed)</a:t>
            </a:r>
          </a:p>
          <a:p>
            <a:pPr marL="0" indent="0">
              <a:buNone/>
            </a:pPr>
            <a:endParaRPr lang="en-US"/>
          </a:p>
        </p:txBody>
      </p:sp>
      <p:graphicFrame>
        <p:nvGraphicFramePr>
          <p:cNvPr id="6" name="Table 5">
            <a:extLst>
              <a:ext uri="{FF2B5EF4-FFF2-40B4-BE49-F238E27FC236}">
                <a16:creationId xmlns:a16="http://schemas.microsoft.com/office/drawing/2014/main" id="{F652D65A-E1CD-9397-D742-FD51356D1767}"/>
              </a:ext>
            </a:extLst>
          </p:cNvPr>
          <p:cNvGraphicFramePr>
            <a:graphicFrameLocks noGrp="1"/>
          </p:cNvGraphicFramePr>
          <p:nvPr>
            <p:extLst>
              <p:ext uri="{D42A27DB-BD31-4B8C-83A1-F6EECF244321}">
                <p14:modId xmlns:p14="http://schemas.microsoft.com/office/powerpoint/2010/main" val="3073727430"/>
              </p:ext>
            </p:extLst>
          </p:nvPr>
        </p:nvGraphicFramePr>
        <p:xfrm>
          <a:off x="200720" y="975457"/>
          <a:ext cx="4371280" cy="3068727"/>
        </p:xfrm>
        <a:graphic>
          <a:graphicData uri="http://schemas.openxmlformats.org/drawingml/2006/table">
            <a:tbl>
              <a:tblPr firstRow="1" bandRow="1">
                <a:tableStyleId>{2D5ABB26-0587-4C30-8999-92F81FD0307C}</a:tableStyleId>
              </a:tblPr>
              <a:tblGrid>
                <a:gridCol w="492938">
                  <a:extLst>
                    <a:ext uri="{9D8B030D-6E8A-4147-A177-3AD203B41FA5}">
                      <a16:colId xmlns:a16="http://schemas.microsoft.com/office/drawing/2014/main" val="1219471735"/>
                    </a:ext>
                  </a:extLst>
                </a:gridCol>
                <a:gridCol w="212251">
                  <a:extLst>
                    <a:ext uri="{9D8B030D-6E8A-4147-A177-3AD203B41FA5}">
                      <a16:colId xmlns:a16="http://schemas.microsoft.com/office/drawing/2014/main" val="838464183"/>
                    </a:ext>
                  </a:extLst>
                </a:gridCol>
                <a:gridCol w="212251">
                  <a:extLst>
                    <a:ext uri="{9D8B030D-6E8A-4147-A177-3AD203B41FA5}">
                      <a16:colId xmlns:a16="http://schemas.microsoft.com/office/drawing/2014/main" val="1356410644"/>
                    </a:ext>
                  </a:extLst>
                </a:gridCol>
                <a:gridCol w="3453840">
                  <a:extLst>
                    <a:ext uri="{9D8B030D-6E8A-4147-A177-3AD203B41FA5}">
                      <a16:colId xmlns:a16="http://schemas.microsoft.com/office/drawing/2014/main" val="3955808789"/>
                    </a:ext>
                  </a:extLst>
                </a:gridCol>
              </a:tblGrid>
              <a:tr h="327132">
                <a:tc>
                  <a:txBody>
                    <a:bodyPr/>
                    <a:lstStyle/>
                    <a:p>
                      <a:r>
                        <a:rPr lang="en-US" sz="1400" b="1">
                          <a:solidFill>
                            <a:schemeClr val="accent1">
                              <a:lumMod val="75000"/>
                            </a:schemeClr>
                          </a:solidFill>
                        </a:rPr>
                        <a:t>040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t>… </a:t>
                      </a:r>
                      <a:r>
                        <a:rPr lang="en-US" sz="1400" err="1"/>
                        <a:t>ǂb</a:t>
                      </a:r>
                      <a:r>
                        <a:rPr lang="en-US" sz="1400"/>
                        <a:t> </a:t>
                      </a:r>
                      <a:r>
                        <a:rPr lang="en-US" sz="1400" err="1"/>
                        <a:t>eng</a:t>
                      </a:r>
                      <a:r>
                        <a:rPr lang="en-US" sz="1400"/>
                        <a:t> </a:t>
                      </a:r>
                      <a:r>
                        <a:rPr lang="en-US" sz="1400" b="1" err="1">
                          <a:solidFill>
                            <a:schemeClr val="accent1">
                              <a:lumMod val="75000"/>
                            </a:schemeClr>
                          </a:solidFill>
                        </a:rPr>
                        <a:t>ǂe</a:t>
                      </a:r>
                      <a:r>
                        <a:rPr lang="en-US" sz="1400" b="1">
                          <a:solidFill>
                            <a:schemeClr val="accent1">
                              <a:lumMod val="75000"/>
                            </a:schemeClr>
                          </a:solidFill>
                        </a:rPr>
                        <a:t> </a:t>
                      </a:r>
                      <a:r>
                        <a:rPr lang="en-US" sz="1400" b="1" err="1">
                          <a:solidFill>
                            <a:schemeClr val="accent1">
                              <a:lumMod val="75000"/>
                            </a:schemeClr>
                          </a:solidFill>
                        </a:rPr>
                        <a:t>rda</a:t>
                      </a:r>
                      <a:r>
                        <a:rPr lang="en-US" sz="1400" b="1">
                          <a:solidFill>
                            <a:schemeClr val="accent1">
                              <a:lumMod val="75000"/>
                            </a:schemeClr>
                          </a:solidFill>
                        </a:rPr>
                        <a:t> </a:t>
                      </a:r>
                      <a:r>
                        <a:rPr lang="en-US" sz="1400" b="1" err="1">
                          <a:solidFill>
                            <a:schemeClr val="accent1">
                              <a:lumMod val="75000"/>
                            </a:schemeClr>
                          </a:solidFill>
                        </a:rPr>
                        <a:t>ǂe</a:t>
                      </a:r>
                      <a:r>
                        <a:rPr lang="en-US" sz="1400" b="1">
                          <a:solidFill>
                            <a:schemeClr val="accent1">
                              <a:lumMod val="75000"/>
                            </a:schemeClr>
                          </a:solidFill>
                        </a:rPr>
                        <a:t> </a:t>
                      </a:r>
                      <a:r>
                        <a:rPr lang="en-US" sz="1400" b="1" err="1">
                          <a:solidFill>
                            <a:schemeClr val="accent1">
                              <a:lumMod val="75000"/>
                            </a:schemeClr>
                          </a:solidFill>
                        </a:rPr>
                        <a:t>pn</a:t>
                      </a:r>
                      <a:r>
                        <a:rPr lang="en-US" sz="1400" b="1">
                          <a:solidFill>
                            <a:schemeClr val="accent1">
                              <a:lumMod val="75000"/>
                            </a:schemeClr>
                          </a:solidFill>
                        </a:rPr>
                        <a:t> </a:t>
                      </a:r>
                      <a:r>
                        <a:rPr lang="en-US" sz="1400" b="1" err="1">
                          <a:solidFill>
                            <a:schemeClr val="accent1">
                              <a:lumMod val="75000"/>
                            </a:schemeClr>
                          </a:solidFill>
                        </a:rPr>
                        <a:t>ǂe</a:t>
                      </a:r>
                      <a:r>
                        <a:rPr lang="en-US" sz="1400" b="1">
                          <a:solidFill>
                            <a:schemeClr val="accent1">
                              <a:lumMod val="75000"/>
                            </a:schemeClr>
                          </a:solidFill>
                        </a:rPr>
                        <a:t> </a:t>
                      </a:r>
                      <a:r>
                        <a:rPr lang="en-US" sz="1400" b="1" err="1">
                          <a:solidFill>
                            <a:schemeClr val="accent1">
                              <a:lumMod val="75000"/>
                            </a:schemeClr>
                          </a:solidFill>
                        </a:rPr>
                        <a:t>dcrmm</a:t>
                      </a:r>
                      <a:r>
                        <a:rPr lang="en-US" sz="1400" b="1">
                          <a:solidFill>
                            <a:schemeClr val="accent1">
                              <a:lumMod val="75000"/>
                            </a:schemeClr>
                          </a:solidFill>
                        </a:rPr>
                        <a:t> …</a:t>
                      </a:r>
                      <a:endParaRPr lang="en-US" sz="1400" b="1" i="0" kern="1200">
                        <a:solidFill>
                          <a:schemeClr val="accent1">
                            <a:lumMod val="75000"/>
                          </a:schemeClr>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9286506"/>
                  </a:ext>
                </a:extLst>
              </a:tr>
              <a:tr h="327132">
                <a:tc>
                  <a:txBody>
                    <a:bodyPr/>
                    <a:lstStyle/>
                    <a:p>
                      <a:r>
                        <a:rPr lang="en-US" sz="1400" b="0">
                          <a:solidFill>
                            <a:schemeClr val="tx1"/>
                          </a:solidFill>
                        </a:rPr>
                        <a:t>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err="1"/>
                        <a:t>Dalayrac</a:t>
                      </a:r>
                      <a:r>
                        <a:rPr lang="en-US" sz="1400"/>
                        <a:t>, N. </a:t>
                      </a:r>
                      <a:r>
                        <a:rPr lang="en-US" sz="1400" err="1"/>
                        <a:t>ǂq</a:t>
                      </a:r>
                      <a:r>
                        <a:rPr lang="en-US" sz="1400"/>
                        <a:t> (Nicolas), </a:t>
                      </a:r>
                      <a:r>
                        <a:rPr lang="en-US" sz="1400" err="1"/>
                        <a:t>ǂd</a:t>
                      </a:r>
                      <a:r>
                        <a:rPr lang="en-US" sz="1400"/>
                        <a:t> 1753-1809, </a:t>
                      </a:r>
                      <a:r>
                        <a:rPr lang="en-US" sz="1400" err="1"/>
                        <a:t>ǂe</a:t>
                      </a:r>
                      <a:r>
                        <a:rPr lang="en-US" sz="1400"/>
                        <a:t> composer.</a:t>
                      </a:r>
                      <a:endParaRPr lang="en-US" sz="1400" b="0" i="0" kern="120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7467709"/>
                  </a:ext>
                </a:extLst>
              </a:tr>
              <a:tr h="473272">
                <a:tc>
                  <a:txBody>
                    <a:bodyPr/>
                    <a:lstStyle/>
                    <a:p>
                      <a:r>
                        <a:rPr lang="en-US" sz="1400" b="0">
                          <a:solidFill>
                            <a:schemeClr val="tx1"/>
                          </a:solidFill>
                        </a:rPr>
                        <a:t>245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0" i="0" kern="1200">
                          <a:solidFill>
                            <a:schemeClr val="tx1"/>
                          </a:solidFill>
                          <a:effectLst/>
                          <a:latin typeface="+mn-lt"/>
                          <a:ea typeface="+mn-ea"/>
                          <a:cs typeface="+mn-cs"/>
                        </a:rPr>
                        <a:t>Deux mots ou Une nuit dans la foret.</a:t>
                      </a:r>
                      <a:endParaRPr lang="de-DE" sz="1400" b="0" i="0" kern="120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4535212"/>
                  </a:ext>
                </a:extLst>
              </a:tr>
              <a:tr h="487418">
                <a:tc>
                  <a:txBody>
                    <a:bodyPr/>
                    <a:lstStyle/>
                    <a:p>
                      <a:r>
                        <a:rPr lang="en-US" sz="1400" b="0">
                          <a:solidFill>
                            <a:schemeClr val="tx1"/>
                          </a:solidFill>
                        </a:rPr>
                        <a:t>260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t>[Italy] : </a:t>
                      </a:r>
                      <a:r>
                        <a:rPr lang="en-US" sz="1400" err="1"/>
                        <a:t>ǂb</a:t>
                      </a:r>
                      <a:r>
                        <a:rPr lang="en-US" sz="1400"/>
                        <a:t> [producer not identified], </a:t>
                      </a:r>
                      <a:r>
                        <a:rPr lang="en-US" sz="1400" err="1"/>
                        <a:t>ǂc</a:t>
                      </a:r>
                      <a:r>
                        <a:rPr lang="en-US" sz="1400"/>
                        <a:t> [1806?]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2212807"/>
                  </a:ext>
                </a:extLst>
              </a:tr>
              <a:tr h="327268">
                <a:tc>
                  <a:txBody>
                    <a:bodyPr/>
                    <a:lstStyle/>
                    <a:p>
                      <a:r>
                        <a:rPr lang="en-US" sz="1400">
                          <a:solidFill>
                            <a:schemeClr val="tx1"/>
                          </a:solidFill>
                        </a:rPr>
                        <a:t>300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t>1 online resource (1 score (110 pages))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576274"/>
                  </a:ext>
                </a:extLst>
              </a:tr>
              <a:tr h="386575">
                <a:tc>
                  <a:txBody>
                    <a:bodyPr/>
                    <a:lstStyle/>
                    <a:p>
                      <a:r>
                        <a:rPr lang="en-US" sz="1400" b="0">
                          <a:solidFill>
                            <a:schemeClr val="tx1"/>
                          </a:solidFill>
                        </a:rPr>
                        <a:t>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a:solidFill>
                          <a:schemeClr val="accent1">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a:solidFill>
                          <a:schemeClr val="accent1">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t>Production information supplied by cataloger.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366519"/>
                  </a:ext>
                </a:extLst>
              </a:tr>
              <a:tr h="386575">
                <a:tc>
                  <a:txBody>
                    <a:bodyPr/>
                    <a:lstStyle/>
                    <a:p>
                      <a:r>
                        <a:rPr lang="en-US" sz="1400" b="0">
                          <a:solidFill>
                            <a:schemeClr val="tx1"/>
                          </a:solidFill>
                        </a:rPr>
                        <a:t>588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a:solidFill>
                          <a:schemeClr val="accent1">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a:solidFill>
                          <a:schemeClr val="accent1">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t>Description based on online resource.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4682797"/>
                  </a:ext>
                </a:extLst>
              </a:tr>
            </a:tbl>
          </a:graphicData>
        </a:graphic>
      </p:graphicFrame>
      <p:graphicFrame>
        <p:nvGraphicFramePr>
          <p:cNvPr id="7" name="Table 6">
            <a:extLst>
              <a:ext uri="{FF2B5EF4-FFF2-40B4-BE49-F238E27FC236}">
                <a16:creationId xmlns:a16="http://schemas.microsoft.com/office/drawing/2014/main" id="{B4FE3D59-B3BA-A047-54CA-D0F838C09DE5}"/>
              </a:ext>
            </a:extLst>
          </p:cNvPr>
          <p:cNvGraphicFramePr>
            <a:graphicFrameLocks noGrp="1"/>
          </p:cNvGraphicFramePr>
          <p:nvPr>
            <p:extLst>
              <p:ext uri="{D42A27DB-BD31-4B8C-83A1-F6EECF244321}">
                <p14:modId xmlns:p14="http://schemas.microsoft.com/office/powerpoint/2010/main" val="3639749130"/>
              </p:ext>
            </p:extLst>
          </p:nvPr>
        </p:nvGraphicFramePr>
        <p:xfrm>
          <a:off x="4676623" y="975457"/>
          <a:ext cx="4374474" cy="2817392"/>
        </p:xfrm>
        <a:graphic>
          <a:graphicData uri="http://schemas.openxmlformats.org/drawingml/2006/table">
            <a:tbl>
              <a:tblPr firstRow="1" bandRow="1">
                <a:tableStyleId>{2D5ABB26-0587-4C30-8999-92F81FD0307C}</a:tableStyleId>
              </a:tblPr>
              <a:tblGrid>
                <a:gridCol w="509568">
                  <a:extLst>
                    <a:ext uri="{9D8B030D-6E8A-4147-A177-3AD203B41FA5}">
                      <a16:colId xmlns:a16="http://schemas.microsoft.com/office/drawing/2014/main" val="1219471735"/>
                    </a:ext>
                  </a:extLst>
                </a:gridCol>
                <a:gridCol w="208280">
                  <a:extLst>
                    <a:ext uri="{9D8B030D-6E8A-4147-A177-3AD203B41FA5}">
                      <a16:colId xmlns:a16="http://schemas.microsoft.com/office/drawing/2014/main" val="838464183"/>
                    </a:ext>
                  </a:extLst>
                </a:gridCol>
                <a:gridCol w="319362">
                  <a:extLst>
                    <a:ext uri="{9D8B030D-6E8A-4147-A177-3AD203B41FA5}">
                      <a16:colId xmlns:a16="http://schemas.microsoft.com/office/drawing/2014/main" val="1356410644"/>
                    </a:ext>
                  </a:extLst>
                </a:gridCol>
                <a:gridCol w="3337264">
                  <a:extLst>
                    <a:ext uri="{9D8B030D-6E8A-4147-A177-3AD203B41FA5}">
                      <a16:colId xmlns:a16="http://schemas.microsoft.com/office/drawing/2014/main" val="3955808789"/>
                    </a:ext>
                  </a:extLst>
                </a:gridCol>
              </a:tblGrid>
              <a:tr h="309879">
                <a:tc>
                  <a:txBody>
                    <a:bodyPr/>
                    <a:lstStyle/>
                    <a:p>
                      <a:r>
                        <a:rPr lang="en-US" sz="1400" b="1">
                          <a:solidFill>
                            <a:schemeClr val="accent1">
                              <a:lumMod val="75000"/>
                            </a:schemeClr>
                          </a:solidFill>
                        </a:rPr>
                        <a:t>040</a:t>
                      </a:r>
                    </a:p>
                  </a:txBody>
                  <a:tcPr/>
                </a:tc>
                <a:tc>
                  <a:txBody>
                    <a:bodyPr/>
                    <a:lstStyle/>
                    <a:p>
                      <a:endParaRPr lang="en-US" sz="1400">
                        <a:solidFill>
                          <a:schemeClr val="tx1"/>
                        </a:solidFill>
                      </a:endParaRPr>
                    </a:p>
                  </a:txBody>
                  <a:tcPr/>
                </a:tc>
                <a:tc>
                  <a:txBody>
                    <a:bodyPr/>
                    <a:lstStyle/>
                    <a:p>
                      <a:endParaRPr lang="en-US" sz="1400">
                        <a:solidFill>
                          <a:schemeClr val="tx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 </a:t>
                      </a:r>
                      <a:r>
                        <a:rPr lang="en-US" sz="1400" err="1"/>
                        <a:t>ǂb</a:t>
                      </a:r>
                      <a:r>
                        <a:rPr lang="en-US" sz="1400"/>
                        <a:t> </a:t>
                      </a:r>
                      <a:r>
                        <a:rPr lang="en-US" sz="1400" err="1"/>
                        <a:t>eng</a:t>
                      </a:r>
                      <a:r>
                        <a:rPr lang="en-US" sz="1400"/>
                        <a:t> </a:t>
                      </a:r>
                      <a:r>
                        <a:rPr lang="en-US" sz="1400" b="1" err="1">
                          <a:solidFill>
                            <a:schemeClr val="accent1">
                              <a:lumMod val="75000"/>
                            </a:schemeClr>
                          </a:solidFill>
                        </a:rPr>
                        <a:t>ǂe</a:t>
                      </a:r>
                      <a:r>
                        <a:rPr lang="en-US" sz="1400" b="1">
                          <a:solidFill>
                            <a:schemeClr val="accent1">
                              <a:lumMod val="75000"/>
                            </a:schemeClr>
                          </a:solidFill>
                        </a:rPr>
                        <a:t> </a:t>
                      </a:r>
                      <a:r>
                        <a:rPr lang="en-US" sz="1400" b="1" err="1">
                          <a:solidFill>
                            <a:schemeClr val="accent1">
                              <a:lumMod val="75000"/>
                            </a:schemeClr>
                          </a:solidFill>
                        </a:rPr>
                        <a:t>rda</a:t>
                      </a:r>
                      <a:r>
                        <a:rPr lang="en-US" sz="1400" b="1">
                          <a:solidFill>
                            <a:schemeClr val="accent1">
                              <a:lumMod val="75000"/>
                            </a:schemeClr>
                          </a:solidFill>
                        </a:rPr>
                        <a:t> </a:t>
                      </a:r>
                      <a:r>
                        <a:rPr lang="en-US" sz="1400" b="1" err="1">
                          <a:solidFill>
                            <a:schemeClr val="accent1">
                              <a:lumMod val="75000"/>
                            </a:schemeClr>
                          </a:solidFill>
                        </a:rPr>
                        <a:t>ǂe</a:t>
                      </a:r>
                      <a:r>
                        <a:rPr lang="en-US" sz="1400" b="1">
                          <a:solidFill>
                            <a:schemeClr val="accent1">
                              <a:lumMod val="75000"/>
                            </a:schemeClr>
                          </a:solidFill>
                        </a:rPr>
                        <a:t> </a:t>
                      </a:r>
                      <a:r>
                        <a:rPr lang="en-US" sz="1400" b="1" err="1">
                          <a:solidFill>
                            <a:schemeClr val="accent1">
                              <a:lumMod val="75000"/>
                            </a:schemeClr>
                          </a:solidFill>
                        </a:rPr>
                        <a:t>pn</a:t>
                      </a:r>
                      <a:r>
                        <a:rPr lang="en-US" sz="1400" b="1">
                          <a:solidFill>
                            <a:schemeClr val="accent1">
                              <a:lumMod val="75000"/>
                            </a:schemeClr>
                          </a:solidFill>
                        </a:rPr>
                        <a:t> </a:t>
                      </a:r>
                      <a:r>
                        <a:rPr lang="en-US" sz="1400" b="1" err="1">
                          <a:solidFill>
                            <a:schemeClr val="accent1">
                              <a:lumMod val="75000"/>
                            </a:schemeClr>
                          </a:solidFill>
                        </a:rPr>
                        <a:t>ǂe</a:t>
                      </a:r>
                      <a:r>
                        <a:rPr lang="en-US" sz="1400" b="1">
                          <a:solidFill>
                            <a:schemeClr val="accent1">
                              <a:lumMod val="75000"/>
                            </a:schemeClr>
                          </a:solidFill>
                        </a:rPr>
                        <a:t> </a:t>
                      </a:r>
                      <a:r>
                        <a:rPr lang="en-US" sz="1400" b="1" err="1">
                          <a:solidFill>
                            <a:schemeClr val="accent1">
                              <a:lumMod val="75000"/>
                            </a:schemeClr>
                          </a:solidFill>
                        </a:rPr>
                        <a:t>dcrmm</a:t>
                      </a:r>
                      <a:r>
                        <a:rPr lang="en-US" sz="1400" b="1">
                          <a:solidFill>
                            <a:schemeClr val="accent1">
                              <a:lumMod val="75000"/>
                            </a:schemeClr>
                          </a:solidFill>
                        </a:rPr>
                        <a:t> </a:t>
                      </a:r>
                      <a:r>
                        <a:rPr lang="en-US" sz="1400"/>
                        <a:t>…</a:t>
                      </a:r>
                    </a:p>
                  </a:txBody>
                  <a:tcPr/>
                </a:tc>
                <a:extLst>
                  <a:ext uri="{0D108BD9-81ED-4DB2-BD59-A6C34878D82A}">
                    <a16:rowId xmlns:a16="http://schemas.microsoft.com/office/drawing/2014/main" val="2932089633"/>
                  </a:ext>
                </a:extLst>
              </a:tr>
              <a:tr h="309879">
                <a:tc>
                  <a:txBody>
                    <a:bodyPr/>
                    <a:lstStyle/>
                    <a:p>
                      <a:r>
                        <a:rPr lang="en-US" sz="1400" b="0">
                          <a:solidFill>
                            <a:schemeClr val="tx1"/>
                          </a:solidFill>
                        </a:rPr>
                        <a:t>100</a:t>
                      </a:r>
                    </a:p>
                  </a:txBody>
                  <a:tcPr/>
                </a:tc>
                <a:tc>
                  <a:txBody>
                    <a:bodyPr/>
                    <a:lstStyle/>
                    <a:p>
                      <a:r>
                        <a:rPr lang="en-US" sz="1400">
                          <a:solidFill>
                            <a:schemeClr val="tx1"/>
                          </a:solidFill>
                        </a:rPr>
                        <a:t>1</a:t>
                      </a:r>
                    </a:p>
                  </a:txBody>
                  <a:tcPr/>
                </a:tc>
                <a:tc>
                  <a:txBody>
                    <a:bodyPr/>
                    <a:lstStyle/>
                    <a:p>
                      <a:endParaRPr lang="en-US" sz="1400">
                        <a:solidFill>
                          <a:schemeClr val="tx1"/>
                        </a:solidFill>
                      </a:endParaRPr>
                    </a:p>
                  </a:txBody>
                  <a:tcPr/>
                </a:tc>
                <a:tc>
                  <a:txBody>
                    <a:bodyPr/>
                    <a:lstStyle/>
                    <a:p>
                      <a:r>
                        <a:rPr lang="en-US" sz="1400" err="1"/>
                        <a:t>Dalayrac</a:t>
                      </a:r>
                      <a:r>
                        <a:rPr lang="en-US" sz="1400"/>
                        <a:t>, N. </a:t>
                      </a:r>
                      <a:r>
                        <a:rPr lang="en-US" sz="1400" err="1"/>
                        <a:t>ǂq</a:t>
                      </a:r>
                      <a:r>
                        <a:rPr lang="en-US" sz="1400"/>
                        <a:t> (Nicolas), </a:t>
                      </a:r>
                      <a:r>
                        <a:rPr lang="en-US" sz="1400" err="1"/>
                        <a:t>ǂd</a:t>
                      </a:r>
                      <a:r>
                        <a:rPr lang="en-US" sz="1400"/>
                        <a:t> 1753-1809, </a:t>
                      </a:r>
                      <a:r>
                        <a:rPr lang="en-US" sz="1400" err="1"/>
                        <a:t>ǂe</a:t>
                      </a:r>
                      <a:r>
                        <a:rPr lang="en-US" sz="1400"/>
                        <a:t> composer.</a:t>
                      </a:r>
                      <a:endParaRPr lang="en-US" sz="1400" b="0" i="0" kern="1200">
                        <a:solidFill>
                          <a:schemeClr val="tx1"/>
                        </a:solidFill>
                        <a:effectLst/>
                        <a:latin typeface="+mn-lt"/>
                        <a:ea typeface="+mn-ea"/>
                        <a:cs typeface="+mn-cs"/>
                      </a:endParaRPr>
                    </a:p>
                  </a:txBody>
                  <a:tcPr/>
                </a:tc>
                <a:extLst>
                  <a:ext uri="{0D108BD9-81ED-4DB2-BD59-A6C34878D82A}">
                    <a16:rowId xmlns:a16="http://schemas.microsoft.com/office/drawing/2014/main" val="2387467709"/>
                  </a:ext>
                </a:extLst>
              </a:tr>
              <a:tr h="664516">
                <a:tc>
                  <a:txBody>
                    <a:bodyPr/>
                    <a:lstStyle/>
                    <a:p>
                      <a:r>
                        <a:rPr lang="en-US" sz="1400" b="0">
                          <a:solidFill>
                            <a:schemeClr val="tx1"/>
                          </a:solidFill>
                        </a:rPr>
                        <a:t>245</a:t>
                      </a:r>
                    </a:p>
                  </a:txBody>
                  <a:tcPr/>
                </a:tc>
                <a:tc>
                  <a:txBody>
                    <a:bodyPr/>
                    <a:lstStyle/>
                    <a:p>
                      <a:r>
                        <a:rPr lang="en-US" sz="1400">
                          <a:solidFill>
                            <a:schemeClr val="tx1"/>
                          </a:solidFill>
                        </a:rPr>
                        <a:t>1</a:t>
                      </a:r>
                    </a:p>
                  </a:txBody>
                  <a:tcPr/>
                </a:tc>
                <a:tc>
                  <a:txBody>
                    <a:bodyPr/>
                    <a:lstStyle/>
                    <a:p>
                      <a:r>
                        <a:rPr lang="en-US" sz="1400">
                          <a:solidFill>
                            <a:schemeClr val="tx1"/>
                          </a:solidFill>
                        </a:rPr>
                        <a:t>0</a:t>
                      </a:r>
                    </a:p>
                  </a:txBody>
                  <a:tcPr/>
                </a:tc>
                <a:tc>
                  <a:txBody>
                    <a:bodyPr/>
                    <a:lstStyle/>
                    <a:p>
                      <a:r>
                        <a:rPr lang="en-US" sz="1400"/>
                        <a:t>Deux mots </a:t>
                      </a:r>
                      <a:r>
                        <a:rPr lang="en-US" sz="1400" err="1"/>
                        <a:t>ou</a:t>
                      </a:r>
                      <a:r>
                        <a:rPr lang="en-US" sz="1400"/>
                        <a:t> Une </a:t>
                      </a:r>
                      <a:r>
                        <a:rPr lang="en-US" sz="1400" err="1"/>
                        <a:t>nuit</a:t>
                      </a:r>
                      <a:r>
                        <a:rPr lang="en-US" sz="1400"/>
                        <a:t> dans la </a:t>
                      </a:r>
                      <a:r>
                        <a:rPr lang="en-US" sz="1400" err="1"/>
                        <a:t>forêt</a:t>
                      </a:r>
                      <a:r>
                        <a:rPr lang="en-US" sz="1400"/>
                        <a:t> : </a:t>
                      </a:r>
                      <a:r>
                        <a:rPr lang="en-US" sz="1400" err="1"/>
                        <a:t>ǂb</a:t>
                      </a:r>
                      <a:r>
                        <a:rPr lang="en-US" sz="1400"/>
                        <a:t>  </a:t>
                      </a:r>
                      <a:r>
                        <a:rPr lang="en-US" sz="1400" err="1"/>
                        <a:t>comédie</a:t>
                      </a:r>
                      <a:r>
                        <a:rPr lang="en-US" sz="1400"/>
                        <a:t> </a:t>
                      </a:r>
                      <a:r>
                        <a:rPr lang="en-US" sz="1400" err="1"/>
                        <a:t>en</a:t>
                      </a:r>
                      <a:r>
                        <a:rPr lang="en-US" sz="1400"/>
                        <a:t> un </a:t>
                      </a:r>
                      <a:r>
                        <a:rPr lang="en-US" sz="1400" err="1"/>
                        <a:t>acte</a:t>
                      </a:r>
                      <a:r>
                        <a:rPr lang="en-US" sz="1400"/>
                        <a:t> et </a:t>
                      </a:r>
                      <a:r>
                        <a:rPr lang="en-US" sz="1400" err="1"/>
                        <a:t>en</a:t>
                      </a:r>
                      <a:r>
                        <a:rPr lang="en-US" sz="1400"/>
                        <a:t> prose / </a:t>
                      </a:r>
                      <a:r>
                        <a:rPr lang="en-US" sz="1400" err="1"/>
                        <a:t>ǂc</a:t>
                      </a:r>
                      <a:r>
                        <a:rPr lang="en-US" sz="1400"/>
                        <a:t> paroles de Mr. </a:t>
                      </a:r>
                      <a:r>
                        <a:rPr lang="en-US" sz="1400" err="1"/>
                        <a:t>Marsollier</a:t>
                      </a:r>
                      <a:r>
                        <a:rPr lang="en-US" sz="1400"/>
                        <a:t> ; mise </a:t>
                      </a:r>
                      <a:r>
                        <a:rPr lang="en-US" sz="1400" err="1"/>
                        <a:t>en</a:t>
                      </a:r>
                      <a:r>
                        <a:rPr lang="en-US" sz="1400"/>
                        <a:t> musique par M. </a:t>
                      </a:r>
                      <a:r>
                        <a:rPr lang="en-US" sz="1400" err="1"/>
                        <a:t>Dalayrac</a:t>
                      </a:r>
                      <a:r>
                        <a:rPr lang="en-US" sz="1400"/>
                        <a:t>.</a:t>
                      </a:r>
                    </a:p>
                  </a:txBody>
                  <a:tcPr/>
                </a:tc>
                <a:extLst>
                  <a:ext uri="{0D108BD9-81ED-4DB2-BD59-A6C34878D82A}">
                    <a16:rowId xmlns:a16="http://schemas.microsoft.com/office/drawing/2014/main" val="3024535212"/>
                  </a:ext>
                </a:extLst>
              </a:tr>
              <a:tr h="353098">
                <a:tc>
                  <a:txBody>
                    <a:bodyPr/>
                    <a:lstStyle/>
                    <a:p>
                      <a:r>
                        <a:rPr lang="en-US" sz="1400" b="0">
                          <a:solidFill>
                            <a:schemeClr val="tx1"/>
                          </a:solidFill>
                        </a:rPr>
                        <a:t>264</a:t>
                      </a:r>
                    </a:p>
                  </a:txBody>
                  <a:tcPr/>
                </a:tc>
                <a:tc>
                  <a:txBody>
                    <a:bodyPr/>
                    <a:lstStyle/>
                    <a:p>
                      <a:endParaRPr lang="en-US" sz="1400">
                        <a:solidFill>
                          <a:schemeClr val="tx1"/>
                        </a:solidFill>
                      </a:endParaRPr>
                    </a:p>
                  </a:txBody>
                  <a:tcPr/>
                </a:tc>
                <a:tc>
                  <a:txBody>
                    <a:bodyPr/>
                    <a:lstStyle/>
                    <a:p>
                      <a:r>
                        <a:rPr lang="en-US" sz="1400">
                          <a:solidFill>
                            <a:schemeClr val="tx1"/>
                          </a:solidFill>
                        </a:rPr>
                        <a:t>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 Paris : </a:t>
                      </a:r>
                      <a:r>
                        <a:rPr lang="en-US" sz="1400" err="1"/>
                        <a:t>ǂb</a:t>
                      </a:r>
                      <a:r>
                        <a:rPr lang="en-US" sz="1400"/>
                        <a:t> Madame Masson </a:t>
                      </a:r>
                      <a:r>
                        <a:rPr lang="en-US" sz="1400" err="1"/>
                        <a:t>ǂc</a:t>
                      </a:r>
                      <a:r>
                        <a:rPr lang="en-US" sz="1400"/>
                        <a:t> [1806?]</a:t>
                      </a:r>
                    </a:p>
                  </a:txBody>
                  <a:tcPr/>
                </a:tc>
                <a:extLst>
                  <a:ext uri="{0D108BD9-81ED-4DB2-BD59-A6C34878D82A}">
                    <a16:rowId xmlns:a16="http://schemas.microsoft.com/office/drawing/2014/main" val="1502212807"/>
                  </a:ext>
                </a:extLst>
              </a:tr>
              <a:tr h="141404">
                <a:tc>
                  <a:txBody>
                    <a:bodyPr/>
                    <a:lstStyle/>
                    <a:p>
                      <a:r>
                        <a:rPr lang="en-US" sz="1400">
                          <a:solidFill>
                            <a:schemeClr val="tx1"/>
                          </a:solidFill>
                        </a:rPr>
                        <a:t>300</a:t>
                      </a:r>
                    </a:p>
                  </a:txBody>
                  <a:tcPr>
                    <a:lnB>
                      <a:noFill/>
                    </a:lnB>
                  </a:tcPr>
                </a:tc>
                <a:tc>
                  <a:txBody>
                    <a:bodyPr/>
                    <a:lstStyle/>
                    <a:p>
                      <a:endParaRPr lang="en-US" sz="1400">
                        <a:solidFill>
                          <a:schemeClr val="tx1"/>
                        </a:solidFill>
                      </a:endParaRPr>
                    </a:p>
                  </a:txBody>
                  <a:tcPr/>
                </a:tc>
                <a:tc>
                  <a:txBody>
                    <a:bodyPr/>
                    <a:lstStyle/>
                    <a:p>
                      <a:endParaRPr lang="en-US" sz="1400">
                        <a:solidFill>
                          <a:schemeClr val="tx1"/>
                        </a:solidFill>
                      </a:endParaRPr>
                    </a:p>
                  </a:txBody>
                  <a:tcPr>
                    <a:lnB>
                      <a:noFill/>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1 online resource (1 score (110 pages))</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2863576274"/>
                  </a:ext>
                </a:extLst>
              </a:tr>
              <a:tr h="386575">
                <a:tc>
                  <a:txBody>
                    <a:bodyPr/>
                    <a:lstStyle/>
                    <a:p>
                      <a:r>
                        <a:rPr lang="en-US" sz="1400" b="0">
                          <a:solidFill>
                            <a:schemeClr val="tx1"/>
                          </a:solidFill>
                        </a:rPr>
                        <a:t>588</a:t>
                      </a:r>
                    </a:p>
                  </a:txBody>
                  <a:tcPr>
                    <a:lnL>
                      <a:noFill/>
                    </a:lnL>
                    <a:lnR>
                      <a:noFill/>
                    </a:lnR>
                    <a:lnT>
                      <a:noFill/>
                    </a:lnT>
                    <a:lnB>
                      <a:noFill/>
                    </a:lnB>
                    <a:lnTlToBr w="12700" cmpd="sng">
                      <a:noFill/>
                      <a:prstDash val="solid"/>
                    </a:lnTlToBr>
                    <a:lnBlToTr w="12700" cmpd="sng">
                      <a:noFill/>
                      <a:prstDash val="solid"/>
                    </a:lnBlToTr>
                  </a:tcPr>
                </a:tc>
                <a:tc>
                  <a:txBody>
                    <a:bodyPr/>
                    <a:lstStyle/>
                    <a:p>
                      <a:pPr marL="0" algn="l" defTabSz="457200" rtl="0" eaLnBrk="1" latinLnBrk="0" hangingPunct="1"/>
                      <a:r>
                        <a:rPr lang="en-US" sz="1400" kern="1200">
                          <a:solidFill>
                            <a:schemeClr val="tx1"/>
                          </a:solidFill>
                          <a:latin typeface="+mn-lt"/>
                          <a:ea typeface="+mn-ea"/>
                          <a:cs typeface="+mn-cs"/>
                        </a:rPr>
                        <a:t>0</a:t>
                      </a:r>
                    </a:p>
                  </a:txBody>
                  <a:tcPr>
                    <a:lnL>
                      <a:noFill/>
                    </a:lnL>
                    <a:lnR>
                      <a:noFill/>
                    </a:lnR>
                  </a:tcPr>
                </a:tc>
                <a:tc>
                  <a:txBody>
                    <a:bodyPr/>
                    <a:lstStyle/>
                    <a:p>
                      <a:endParaRPr lang="en-US" sz="1400" b="1">
                        <a:solidFill>
                          <a:schemeClr val="accent1">
                            <a:lumMod val="75000"/>
                          </a:schemeClr>
                        </a:solidFill>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a:t>Online resource.</a:t>
                      </a:r>
                      <a:endParaRPr lang="en-US" sz="1400" b="1">
                        <a:solidFill>
                          <a:schemeClr val="accent1">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366519"/>
                  </a:ext>
                </a:extLst>
              </a:tr>
            </a:tbl>
          </a:graphicData>
        </a:graphic>
      </p:graphicFrame>
      <p:sp>
        <p:nvSpPr>
          <p:cNvPr id="5" name="Footer Placeholder 4">
            <a:extLst>
              <a:ext uri="{FF2B5EF4-FFF2-40B4-BE49-F238E27FC236}">
                <a16:creationId xmlns:a16="http://schemas.microsoft.com/office/drawing/2014/main" id="{C05ED9F3-4873-9C2E-B3A8-F0D8A4C6F9D0}"/>
              </a:ext>
            </a:extLst>
          </p:cNvPr>
          <p:cNvSpPr>
            <a:spLocks noGrp="1"/>
          </p:cNvSpPr>
          <p:nvPr>
            <p:ph type="ftr" sz="quarter" idx="3"/>
          </p:nvPr>
        </p:nvSpPr>
        <p:spPr>
          <a:xfrm>
            <a:off x="3227466" y="4785088"/>
            <a:ext cx="4884640" cy="274637"/>
          </a:xfrm>
          <a:prstGeom prst="rect">
            <a:avLst/>
          </a:prstGeom>
        </p:spPr>
        <p:txBody>
          <a:bodyPr/>
          <a:lstStyle/>
          <a:p>
            <a:r>
              <a:rPr lang="en-US"/>
              <a:t>Virtual AskQC Office Hours: Cataloging Rare Materials Defensively</a:t>
            </a:r>
          </a:p>
        </p:txBody>
      </p:sp>
      <p:sp>
        <p:nvSpPr>
          <p:cNvPr id="8" name="Slide Number Placeholder 7">
            <a:extLst>
              <a:ext uri="{FF2B5EF4-FFF2-40B4-BE49-F238E27FC236}">
                <a16:creationId xmlns:a16="http://schemas.microsoft.com/office/drawing/2014/main" id="{3058CDCA-975F-2C43-7A90-36266A481FA1}"/>
              </a:ext>
            </a:extLst>
          </p:cNvPr>
          <p:cNvSpPr>
            <a:spLocks noGrp="1"/>
          </p:cNvSpPr>
          <p:nvPr>
            <p:ph type="sldNum" sz="quarter" idx="14"/>
          </p:nvPr>
        </p:nvSpPr>
        <p:spPr/>
        <p:txBody>
          <a:bodyPr/>
          <a:lstStyle/>
          <a:p>
            <a:fld id="{42AC7B73-7B68-441A-8047-75BA31C9DB5A}" type="slidenum">
              <a:rPr lang="en-US" smtClean="0"/>
              <a:pPr/>
              <a:t>21</a:t>
            </a:fld>
            <a:endParaRPr lang="en-US"/>
          </a:p>
        </p:txBody>
      </p:sp>
      <p:sp>
        <p:nvSpPr>
          <p:cNvPr id="9" name="Date Placeholder 8">
            <a:extLst>
              <a:ext uri="{FF2B5EF4-FFF2-40B4-BE49-F238E27FC236}">
                <a16:creationId xmlns:a16="http://schemas.microsoft.com/office/drawing/2014/main" id="{3C49A92A-4F2A-24B7-BC59-F93986DACE2A}"/>
              </a:ext>
            </a:extLst>
          </p:cNvPr>
          <p:cNvSpPr>
            <a:spLocks noGrp="1"/>
          </p:cNvSpPr>
          <p:nvPr>
            <p:ph type="dt" sz="half" idx="16"/>
          </p:nvPr>
        </p:nvSpPr>
        <p:spPr/>
        <p:txBody>
          <a:bodyPr/>
          <a:lstStyle/>
          <a:p>
            <a:r>
              <a:rPr lang="en-US"/>
              <a:t>June 2023</a:t>
            </a:r>
          </a:p>
        </p:txBody>
      </p:sp>
    </p:spTree>
    <p:extLst>
      <p:ext uri="{BB962C8B-B14F-4D97-AF65-F5344CB8AC3E}">
        <p14:creationId xmlns:p14="http://schemas.microsoft.com/office/powerpoint/2010/main" val="1178546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162661-3B71-FF6A-59AE-571E1C079463}"/>
              </a:ext>
            </a:extLst>
          </p:cNvPr>
          <p:cNvSpPr>
            <a:spLocks noGrp="1"/>
          </p:cNvSpPr>
          <p:nvPr>
            <p:ph type="body" sz="quarter" idx="10"/>
          </p:nvPr>
        </p:nvSpPr>
        <p:spPr/>
        <p:txBody>
          <a:bodyPr/>
          <a:lstStyle/>
          <a:p>
            <a:r>
              <a:rPr lang="en-US"/>
              <a:t>Transcription</a:t>
            </a:r>
          </a:p>
        </p:txBody>
      </p:sp>
      <p:sp>
        <p:nvSpPr>
          <p:cNvPr id="3" name="Text Placeholder 2">
            <a:extLst>
              <a:ext uri="{FF2B5EF4-FFF2-40B4-BE49-F238E27FC236}">
                <a16:creationId xmlns:a16="http://schemas.microsoft.com/office/drawing/2014/main" id="{09B4428A-A45B-F1DE-A28B-C9FE948CDE05}"/>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093C8E99-E9F3-DAE4-078F-367F583DE4BD}"/>
              </a:ext>
            </a:extLst>
          </p:cNvPr>
          <p:cNvSpPr>
            <a:spLocks noGrp="1"/>
          </p:cNvSpPr>
          <p:nvPr>
            <p:ph type="body" sz="quarter" idx="12"/>
          </p:nvPr>
        </p:nvSpPr>
        <p:spPr/>
        <p:txBody>
          <a:bodyPr/>
          <a:lstStyle/>
          <a:p>
            <a:endParaRPr lang="en-US"/>
          </a:p>
        </p:txBody>
      </p:sp>
      <p:sp>
        <p:nvSpPr>
          <p:cNvPr id="6" name="Footer Placeholder 5">
            <a:extLst>
              <a:ext uri="{FF2B5EF4-FFF2-40B4-BE49-F238E27FC236}">
                <a16:creationId xmlns:a16="http://schemas.microsoft.com/office/drawing/2014/main" id="{60671B12-0459-433E-D63C-15989BF5DE40}"/>
              </a:ext>
            </a:extLst>
          </p:cNvPr>
          <p:cNvSpPr>
            <a:spLocks noGrp="1"/>
          </p:cNvSpPr>
          <p:nvPr>
            <p:ph type="ftr" sz="quarter" idx="3"/>
          </p:nvPr>
        </p:nvSpPr>
        <p:spPr/>
        <p:txBody>
          <a:bodyPr/>
          <a:lstStyle/>
          <a:p>
            <a:r>
              <a:rPr lang="en-US"/>
              <a:t>Virtual AskQC Office Hours: Cataloging Rare Materials Defensively</a:t>
            </a:r>
          </a:p>
        </p:txBody>
      </p:sp>
      <p:sp>
        <p:nvSpPr>
          <p:cNvPr id="7" name="Slide Number Placeholder 6">
            <a:extLst>
              <a:ext uri="{FF2B5EF4-FFF2-40B4-BE49-F238E27FC236}">
                <a16:creationId xmlns:a16="http://schemas.microsoft.com/office/drawing/2014/main" id="{963BF886-C863-2D70-6FC6-87E3CDB6AC3C}"/>
              </a:ext>
            </a:extLst>
          </p:cNvPr>
          <p:cNvSpPr>
            <a:spLocks noGrp="1"/>
          </p:cNvSpPr>
          <p:nvPr>
            <p:ph type="sldNum" sz="quarter" idx="14"/>
          </p:nvPr>
        </p:nvSpPr>
        <p:spPr/>
        <p:txBody>
          <a:bodyPr/>
          <a:lstStyle/>
          <a:p>
            <a:fld id="{42AC7B73-7B68-441A-8047-75BA31C9DB5A}" type="slidenum">
              <a:rPr lang="en-US" smtClean="0"/>
              <a:pPr/>
              <a:t>22</a:t>
            </a:fld>
            <a:endParaRPr lang="en-US"/>
          </a:p>
        </p:txBody>
      </p:sp>
      <p:sp>
        <p:nvSpPr>
          <p:cNvPr id="8" name="Date Placeholder 7">
            <a:extLst>
              <a:ext uri="{FF2B5EF4-FFF2-40B4-BE49-F238E27FC236}">
                <a16:creationId xmlns:a16="http://schemas.microsoft.com/office/drawing/2014/main" id="{8DA8C8E4-B364-1BDA-4B2C-A930B6A319AE}"/>
              </a:ext>
            </a:extLst>
          </p:cNvPr>
          <p:cNvSpPr>
            <a:spLocks noGrp="1"/>
          </p:cNvSpPr>
          <p:nvPr>
            <p:ph type="dt" sz="half" idx="13"/>
          </p:nvPr>
        </p:nvSpPr>
        <p:spPr/>
        <p:txBody>
          <a:bodyPr/>
          <a:lstStyle/>
          <a:p>
            <a:r>
              <a:rPr lang="en-US"/>
              <a:t>June 2023</a:t>
            </a:r>
          </a:p>
        </p:txBody>
      </p:sp>
    </p:spTree>
    <p:extLst>
      <p:ext uri="{BB962C8B-B14F-4D97-AF65-F5344CB8AC3E}">
        <p14:creationId xmlns:p14="http://schemas.microsoft.com/office/powerpoint/2010/main" val="3778893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B30FB0-6535-5B36-D41E-F93507D0827D}"/>
              </a:ext>
            </a:extLst>
          </p:cNvPr>
          <p:cNvSpPr>
            <a:spLocks noGrp="1"/>
          </p:cNvSpPr>
          <p:nvPr>
            <p:ph type="body" sz="quarter" idx="13"/>
          </p:nvPr>
        </p:nvSpPr>
        <p:spPr>
          <a:xfrm>
            <a:off x="340785" y="184137"/>
            <a:ext cx="3190641" cy="1079667"/>
          </a:xfrm>
        </p:spPr>
        <p:txBody>
          <a:bodyPr>
            <a:noAutofit/>
          </a:bodyPr>
          <a:lstStyle/>
          <a:p>
            <a:r>
              <a:rPr lang="en-US" sz="3200"/>
              <a:t>3 Valid Transcriptions</a:t>
            </a:r>
          </a:p>
        </p:txBody>
      </p:sp>
      <p:sp>
        <p:nvSpPr>
          <p:cNvPr id="5" name="TextBox 4">
            <a:extLst>
              <a:ext uri="{FF2B5EF4-FFF2-40B4-BE49-F238E27FC236}">
                <a16:creationId xmlns:a16="http://schemas.microsoft.com/office/drawing/2014/main" id="{D6BC3FEA-125A-DB48-50D0-0841FB3A98AF}"/>
              </a:ext>
            </a:extLst>
          </p:cNvPr>
          <p:cNvSpPr txBox="1"/>
          <p:nvPr/>
        </p:nvSpPr>
        <p:spPr>
          <a:xfrm>
            <a:off x="1293542" y="3109630"/>
            <a:ext cx="5664819" cy="369332"/>
          </a:xfrm>
          <a:prstGeom prst="rect">
            <a:avLst/>
          </a:prstGeom>
          <a:noFill/>
          <a:ln>
            <a:solidFill>
              <a:schemeClr val="tx1"/>
            </a:solidFill>
          </a:ln>
        </p:spPr>
        <p:txBody>
          <a:bodyPr wrap="square" rtlCol="0">
            <a:spAutoFit/>
          </a:bodyPr>
          <a:lstStyle/>
          <a:p>
            <a:r>
              <a:rPr lang="it-IT" err="1"/>
              <a:t>Laurentij</a:t>
            </a:r>
            <a:r>
              <a:rPr lang="it-IT"/>
              <a:t> </a:t>
            </a:r>
            <a:r>
              <a:rPr lang="it-IT" err="1"/>
              <a:t>Vallae</a:t>
            </a:r>
            <a:r>
              <a:rPr lang="it-IT"/>
              <a:t> </a:t>
            </a:r>
            <a:r>
              <a:rPr lang="it-IT" err="1"/>
              <a:t>elegantiarum</a:t>
            </a:r>
            <a:r>
              <a:rPr lang="it-IT"/>
              <a:t> </a:t>
            </a:r>
            <a:r>
              <a:rPr lang="it-IT" err="1"/>
              <a:t>Latinae</a:t>
            </a:r>
            <a:r>
              <a:rPr lang="it-IT"/>
              <a:t> linguae libri sex</a:t>
            </a:r>
            <a:endParaRPr lang="en-US"/>
          </a:p>
        </p:txBody>
      </p:sp>
      <p:pic>
        <p:nvPicPr>
          <p:cNvPr id="8" name="Picture 7" descr="A picture containing text, font, typography, handwriting&#10;&#10;Description automatically generated">
            <a:extLst>
              <a:ext uri="{FF2B5EF4-FFF2-40B4-BE49-F238E27FC236}">
                <a16:creationId xmlns:a16="http://schemas.microsoft.com/office/drawing/2014/main" id="{4B5316E5-2660-4F56-3E60-A83154A2B05C}"/>
              </a:ext>
            </a:extLst>
          </p:cNvPr>
          <p:cNvPicPr>
            <a:picLocks noChangeAspect="1"/>
          </p:cNvPicPr>
          <p:nvPr/>
        </p:nvPicPr>
        <p:blipFill>
          <a:blip r:embed="rId3"/>
          <a:stretch>
            <a:fillRect/>
          </a:stretch>
        </p:blipFill>
        <p:spPr>
          <a:xfrm>
            <a:off x="3531427" y="175371"/>
            <a:ext cx="5248507" cy="2158882"/>
          </a:xfrm>
          <a:prstGeom prst="rect">
            <a:avLst/>
          </a:prstGeom>
          <a:ln>
            <a:solidFill>
              <a:schemeClr val="tx1"/>
            </a:solidFill>
          </a:ln>
        </p:spPr>
      </p:pic>
      <p:sp>
        <p:nvSpPr>
          <p:cNvPr id="9" name="TextBox 8">
            <a:extLst>
              <a:ext uri="{FF2B5EF4-FFF2-40B4-BE49-F238E27FC236}">
                <a16:creationId xmlns:a16="http://schemas.microsoft.com/office/drawing/2014/main" id="{23E02AA6-AD8E-51C9-09AC-9DD5FB81BA46}"/>
              </a:ext>
            </a:extLst>
          </p:cNvPr>
          <p:cNvSpPr txBox="1"/>
          <p:nvPr/>
        </p:nvSpPr>
        <p:spPr>
          <a:xfrm>
            <a:off x="668882" y="4211148"/>
            <a:ext cx="7367431" cy="369332"/>
          </a:xfrm>
          <a:prstGeom prst="rect">
            <a:avLst/>
          </a:prstGeom>
          <a:noFill/>
          <a:ln>
            <a:solidFill>
              <a:schemeClr val="tx1"/>
            </a:solidFill>
          </a:ln>
        </p:spPr>
        <p:txBody>
          <a:bodyPr wrap="square" rtlCol="0">
            <a:spAutoFit/>
          </a:bodyPr>
          <a:lstStyle/>
          <a:p>
            <a:r>
              <a:rPr lang="it-IT"/>
              <a:t>LAVRENTII VALLÆ ELEGAN-TIARVM LATINÆ LINGVAE LI-BRI SEX.</a:t>
            </a:r>
            <a:endParaRPr lang="en-US"/>
          </a:p>
        </p:txBody>
      </p:sp>
      <p:sp>
        <p:nvSpPr>
          <p:cNvPr id="10" name="TextBox 9">
            <a:extLst>
              <a:ext uri="{FF2B5EF4-FFF2-40B4-BE49-F238E27FC236}">
                <a16:creationId xmlns:a16="http://schemas.microsoft.com/office/drawing/2014/main" id="{6433DBCB-DD87-679B-CE2E-9B638184E507}"/>
              </a:ext>
            </a:extLst>
          </p:cNvPr>
          <p:cNvSpPr txBox="1"/>
          <p:nvPr/>
        </p:nvSpPr>
        <p:spPr>
          <a:xfrm>
            <a:off x="1293542" y="3673949"/>
            <a:ext cx="5664819" cy="369332"/>
          </a:xfrm>
          <a:prstGeom prst="rect">
            <a:avLst/>
          </a:prstGeom>
          <a:noFill/>
          <a:ln>
            <a:solidFill>
              <a:schemeClr val="tx1"/>
            </a:solidFill>
          </a:ln>
        </p:spPr>
        <p:txBody>
          <a:bodyPr wrap="square" rtlCol="0">
            <a:spAutoFit/>
          </a:bodyPr>
          <a:lstStyle/>
          <a:p>
            <a:r>
              <a:rPr lang="it-IT" err="1"/>
              <a:t>Laurentii</a:t>
            </a:r>
            <a:r>
              <a:rPr lang="it-IT"/>
              <a:t> </a:t>
            </a:r>
            <a:r>
              <a:rPr lang="it-IT" err="1"/>
              <a:t>Vallæ</a:t>
            </a:r>
            <a:r>
              <a:rPr lang="it-IT"/>
              <a:t> </a:t>
            </a:r>
            <a:r>
              <a:rPr lang="it-IT" err="1"/>
              <a:t>elegan-tiarvm</a:t>
            </a:r>
            <a:r>
              <a:rPr lang="it-IT"/>
              <a:t> </a:t>
            </a:r>
            <a:r>
              <a:rPr lang="it-IT" err="1"/>
              <a:t>Latinæ</a:t>
            </a:r>
            <a:r>
              <a:rPr lang="it-IT"/>
              <a:t> linguae li-</a:t>
            </a:r>
            <a:r>
              <a:rPr lang="it-IT" err="1"/>
              <a:t>bri</a:t>
            </a:r>
            <a:r>
              <a:rPr lang="it-IT"/>
              <a:t> sex</a:t>
            </a:r>
            <a:endParaRPr lang="en-US"/>
          </a:p>
        </p:txBody>
      </p:sp>
      <p:sp>
        <p:nvSpPr>
          <p:cNvPr id="4" name="Footer Placeholder 3">
            <a:extLst>
              <a:ext uri="{FF2B5EF4-FFF2-40B4-BE49-F238E27FC236}">
                <a16:creationId xmlns:a16="http://schemas.microsoft.com/office/drawing/2014/main" id="{25968C04-6692-E05A-B3A2-9357A887CF2D}"/>
              </a:ext>
            </a:extLst>
          </p:cNvPr>
          <p:cNvSpPr>
            <a:spLocks noGrp="1"/>
          </p:cNvSpPr>
          <p:nvPr>
            <p:ph type="ftr" sz="quarter" idx="3"/>
          </p:nvPr>
        </p:nvSpPr>
        <p:spPr>
          <a:xfrm>
            <a:off x="3227466" y="4785088"/>
            <a:ext cx="4884640" cy="274637"/>
          </a:xfrm>
          <a:prstGeom prst="rect">
            <a:avLst/>
          </a:prstGeom>
        </p:spPr>
        <p:txBody>
          <a:bodyPr/>
          <a:lstStyle/>
          <a:p>
            <a:r>
              <a:rPr lang="en-US"/>
              <a:t>Virtual AskQC Office Hours: Cataloging Rare Materials Defensively</a:t>
            </a:r>
          </a:p>
        </p:txBody>
      </p:sp>
      <p:sp>
        <p:nvSpPr>
          <p:cNvPr id="6" name="Slide Number Placeholder 5">
            <a:extLst>
              <a:ext uri="{FF2B5EF4-FFF2-40B4-BE49-F238E27FC236}">
                <a16:creationId xmlns:a16="http://schemas.microsoft.com/office/drawing/2014/main" id="{85F65273-96CF-5440-200A-1DB4008CF004}"/>
              </a:ext>
            </a:extLst>
          </p:cNvPr>
          <p:cNvSpPr>
            <a:spLocks noGrp="1"/>
          </p:cNvSpPr>
          <p:nvPr>
            <p:ph type="sldNum" sz="quarter" idx="15"/>
          </p:nvPr>
        </p:nvSpPr>
        <p:spPr/>
        <p:txBody>
          <a:bodyPr/>
          <a:lstStyle/>
          <a:p>
            <a:fld id="{42AC7B73-7B68-441A-8047-75BA31C9DB5A}" type="slidenum">
              <a:rPr lang="en-US" smtClean="0"/>
              <a:pPr/>
              <a:t>23</a:t>
            </a:fld>
            <a:endParaRPr lang="en-US"/>
          </a:p>
        </p:txBody>
      </p:sp>
      <p:sp>
        <p:nvSpPr>
          <p:cNvPr id="7" name="Date Placeholder 6">
            <a:extLst>
              <a:ext uri="{FF2B5EF4-FFF2-40B4-BE49-F238E27FC236}">
                <a16:creationId xmlns:a16="http://schemas.microsoft.com/office/drawing/2014/main" id="{4D50F2EE-ED1E-694C-8E14-26609782866F}"/>
              </a:ext>
            </a:extLst>
          </p:cNvPr>
          <p:cNvSpPr>
            <a:spLocks noGrp="1"/>
          </p:cNvSpPr>
          <p:nvPr>
            <p:ph type="dt" sz="half" idx="14"/>
          </p:nvPr>
        </p:nvSpPr>
        <p:spPr/>
        <p:txBody>
          <a:bodyPr/>
          <a:lstStyle/>
          <a:p>
            <a:r>
              <a:rPr lang="en-US"/>
              <a:t>June 2023</a:t>
            </a:r>
          </a:p>
        </p:txBody>
      </p:sp>
      <p:sp>
        <p:nvSpPr>
          <p:cNvPr id="3" name="TextBox 2">
            <a:extLst>
              <a:ext uri="{FF2B5EF4-FFF2-40B4-BE49-F238E27FC236}">
                <a16:creationId xmlns:a16="http://schemas.microsoft.com/office/drawing/2014/main" id="{75CB0FC4-C2DB-902C-51AF-457FD924BAAA}"/>
              </a:ext>
            </a:extLst>
          </p:cNvPr>
          <p:cNvSpPr txBox="1"/>
          <p:nvPr/>
        </p:nvSpPr>
        <p:spPr>
          <a:xfrm>
            <a:off x="3531427" y="2466538"/>
            <a:ext cx="5248507" cy="553998"/>
          </a:xfrm>
          <a:prstGeom prst="rect">
            <a:avLst/>
          </a:prstGeom>
          <a:noFill/>
        </p:spPr>
        <p:txBody>
          <a:bodyPr wrap="square" rtlCol="0">
            <a:spAutoFit/>
          </a:bodyPr>
          <a:lstStyle/>
          <a:p>
            <a:r>
              <a:rPr lang="en-US" sz="1000"/>
              <a:t>Image from Examples to Accompany Descriptive Cataloging of Rare Materials (Books), Example 12: Valla </a:t>
            </a:r>
            <a:r>
              <a:rPr lang="en-US" sz="1000">
                <a:hlinkClick r:id="rId4"/>
              </a:rPr>
              <a:t>https://www.loc.gov/cds/desktop/documents/DCRMBex/Images/DCRMBex_12_ex12.jpg</a:t>
            </a:r>
            <a:endParaRPr lang="en-US" sz="1000"/>
          </a:p>
        </p:txBody>
      </p:sp>
    </p:spTree>
    <p:extLst>
      <p:ext uri="{BB962C8B-B14F-4D97-AF65-F5344CB8AC3E}">
        <p14:creationId xmlns:p14="http://schemas.microsoft.com/office/powerpoint/2010/main" val="194879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C6C290-DF4F-11D7-F6FA-2BCAC1C666A8}"/>
              </a:ext>
            </a:extLst>
          </p:cNvPr>
          <p:cNvSpPr>
            <a:spLocks noGrp="1"/>
          </p:cNvSpPr>
          <p:nvPr>
            <p:ph type="body" sz="quarter" idx="13"/>
          </p:nvPr>
        </p:nvSpPr>
        <p:spPr/>
        <p:txBody>
          <a:bodyPr/>
          <a:lstStyle/>
          <a:p>
            <a:r>
              <a:rPr lang="en-US"/>
              <a:t>Different Options Available</a:t>
            </a:r>
          </a:p>
        </p:txBody>
      </p:sp>
      <p:sp>
        <p:nvSpPr>
          <p:cNvPr id="3" name="Text Placeholder 2">
            <a:extLst>
              <a:ext uri="{FF2B5EF4-FFF2-40B4-BE49-F238E27FC236}">
                <a16:creationId xmlns:a16="http://schemas.microsoft.com/office/drawing/2014/main" id="{6CA68CD7-D28E-0919-B58D-432272EA1A12}"/>
              </a:ext>
            </a:extLst>
          </p:cNvPr>
          <p:cNvSpPr>
            <a:spLocks noGrp="1"/>
          </p:cNvSpPr>
          <p:nvPr>
            <p:ph type="body" sz="quarter" idx="12"/>
          </p:nvPr>
        </p:nvSpPr>
        <p:spPr/>
        <p:txBody>
          <a:bodyPr>
            <a:normAutofit fontScale="92500" lnSpcReduction="10000"/>
          </a:bodyPr>
          <a:lstStyle/>
          <a:p>
            <a:r>
              <a:rPr lang="en-US"/>
              <a:t>DCRMR 0.4.05.1: “… Generally normalize punctuation and capitalization based on current conventions, with an optional exception in punctuation (see </a:t>
            </a:r>
            <a:r>
              <a:rPr lang="en-US">
                <a:hlinkClick r:id="rId3"/>
              </a:rPr>
              <a:t>0.4.31.4</a:t>
            </a:r>
            <a:r>
              <a:rPr lang="en-US"/>
              <a:t>). Optionally, retain original capitalization and punctuation following </a:t>
            </a:r>
            <a:r>
              <a:rPr lang="en-US">
                <a:hlinkClick r:id="rId4"/>
              </a:rPr>
              <a:t>RDA Toolkit: RDA Guidelines on basic transcription</a:t>
            </a:r>
            <a:r>
              <a:rPr lang="en-US"/>
              <a:t> and consistently apply it throughout the resource description.”</a:t>
            </a:r>
          </a:p>
          <a:p>
            <a:r>
              <a:rPr lang="en-US"/>
              <a:t>RDA 1.7.3 Punctuation: “Transcribe punctuation as it appears on the source.” or Alternative: “</a:t>
            </a:r>
            <a:r>
              <a:rPr lang="en-US" b="0" i="0">
                <a:solidFill>
                  <a:srgbClr val="000000"/>
                </a:solidFill>
                <a:effectLst/>
                <a:latin typeface="Arial Unicode MS" panose="020B0604020202020204" pitchFamily="34" charset="-128"/>
                <a:ea typeface="Arial Unicode MS" panose="020B0604020202020204" pitchFamily="34" charset="-128"/>
              </a:rPr>
              <a:t>If transcribing punctuation as it appears on the source significantly hinders clarity, either omit or modify the punctuation, as necessary.”</a:t>
            </a:r>
            <a:endParaRPr lang="en-US"/>
          </a:p>
        </p:txBody>
      </p:sp>
      <p:sp>
        <p:nvSpPr>
          <p:cNvPr id="5" name="Footer Placeholder 4">
            <a:extLst>
              <a:ext uri="{FF2B5EF4-FFF2-40B4-BE49-F238E27FC236}">
                <a16:creationId xmlns:a16="http://schemas.microsoft.com/office/drawing/2014/main" id="{08562F7D-C1A0-E06E-3B2E-CFF7438F8DD0}"/>
              </a:ext>
            </a:extLst>
          </p:cNvPr>
          <p:cNvSpPr>
            <a:spLocks noGrp="1"/>
          </p:cNvSpPr>
          <p:nvPr>
            <p:ph type="ftr" sz="quarter" idx="3"/>
          </p:nvPr>
        </p:nvSpPr>
        <p:spPr/>
        <p:txBody>
          <a:bodyPr/>
          <a:lstStyle/>
          <a:p>
            <a:r>
              <a:rPr lang="en-US"/>
              <a:t>Virtual AskQC Office Hours: Cataloging Rare Materials Defensively</a:t>
            </a:r>
          </a:p>
        </p:txBody>
      </p:sp>
      <p:sp>
        <p:nvSpPr>
          <p:cNvPr id="6" name="Slide Number Placeholder 5">
            <a:extLst>
              <a:ext uri="{FF2B5EF4-FFF2-40B4-BE49-F238E27FC236}">
                <a16:creationId xmlns:a16="http://schemas.microsoft.com/office/drawing/2014/main" id="{1941911E-3392-8432-ACA8-9A119CA66ABF}"/>
              </a:ext>
            </a:extLst>
          </p:cNvPr>
          <p:cNvSpPr>
            <a:spLocks noGrp="1"/>
          </p:cNvSpPr>
          <p:nvPr>
            <p:ph type="sldNum" sz="quarter" idx="15"/>
          </p:nvPr>
        </p:nvSpPr>
        <p:spPr/>
        <p:txBody>
          <a:bodyPr/>
          <a:lstStyle/>
          <a:p>
            <a:fld id="{42AC7B73-7B68-441A-8047-75BA31C9DB5A}" type="slidenum">
              <a:rPr lang="en-US" smtClean="0"/>
              <a:pPr/>
              <a:t>24</a:t>
            </a:fld>
            <a:endParaRPr lang="en-US"/>
          </a:p>
        </p:txBody>
      </p:sp>
      <p:sp>
        <p:nvSpPr>
          <p:cNvPr id="7" name="Date Placeholder 6">
            <a:extLst>
              <a:ext uri="{FF2B5EF4-FFF2-40B4-BE49-F238E27FC236}">
                <a16:creationId xmlns:a16="http://schemas.microsoft.com/office/drawing/2014/main" id="{951C060B-0AEE-A6C0-F41D-0123B859E571}"/>
              </a:ext>
            </a:extLst>
          </p:cNvPr>
          <p:cNvSpPr>
            <a:spLocks noGrp="1"/>
          </p:cNvSpPr>
          <p:nvPr>
            <p:ph type="dt" sz="half" idx="14"/>
          </p:nvPr>
        </p:nvSpPr>
        <p:spPr/>
        <p:txBody>
          <a:bodyPr/>
          <a:lstStyle/>
          <a:p>
            <a:r>
              <a:rPr lang="en-US"/>
              <a:t>June 2023</a:t>
            </a:r>
          </a:p>
        </p:txBody>
      </p:sp>
    </p:spTree>
    <p:extLst>
      <p:ext uri="{BB962C8B-B14F-4D97-AF65-F5344CB8AC3E}">
        <p14:creationId xmlns:p14="http://schemas.microsoft.com/office/powerpoint/2010/main" val="3763423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B22972-90AB-C50F-2312-8B746234E1A0}"/>
              </a:ext>
            </a:extLst>
          </p:cNvPr>
          <p:cNvSpPr>
            <a:spLocks noGrp="1"/>
          </p:cNvSpPr>
          <p:nvPr>
            <p:ph type="body" sz="quarter" idx="13"/>
          </p:nvPr>
        </p:nvSpPr>
        <p:spPr/>
        <p:txBody>
          <a:bodyPr/>
          <a:lstStyle/>
          <a:p>
            <a:r>
              <a:rPr lang="en-US"/>
              <a:t>246 Fields for Variant Titles</a:t>
            </a:r>
          </a:p>
        </p:txBody>
      </p:sp>
      <p:graphicFrame>
        <p:nvGraphicFramePr>
          <p:cNvPr id="6" name="Table 5">
            <a:extLst>
              <a:ext uri="{FF2B5EF4-FFF2-40B4-BE49-F238E27FC236}">
                <a16:creationId xmlns:a16="http://schemas.microsoft.com/office/drawing/2014/main" id="{1F791268-9F18-72FE-F026-40B5C0581A90}"/>
              </a:ext>
            </a:extLst>
          </p:cNvPr>
          <p:cNvGraphicFramePr>
            <a:graphicFrameLocks noGrp="1"/>
          </p:cNvGraphicFramePr>
          <p:nvPr>
            <p:extLst>
              <p:ext uri="{D42A27DB-BD31-4B8C-83A1-F6EECF244321}">
                <p14:modId xmlns:p14="http://schemas.microsoft.com/office/powerpoint/2010/main" val="1918876542"/>
              </p:ext>
            </p:extLst>
          </p:nvPr>
        </p:nvGraphicFramePr>
        <p:xfrm>
          <a:off x="412593" y="1276048"/>
          <a:ext cx="8318813" cy="2088255"/>
        </p:xfrm>
        <a:graphic>
          <a:graphicData uri="http://schemas.openxmlformats.org/drawingml/2006/table">
            <a:tbl>
              <a:tblPr firstRow="1" bandRow="1">
                <a:tableStyleId>{2D5ABB26-0587-4C30-8999-92F81FD0307C}</a:tableStyleId>
              </a:tblPr>
              <a:tblGrid>
                <a:gridCol w="938091">
                  <a:extLst>
                    <a:ext uri="{9D8B030D-6E8A-4147-A177-3AD203B41FA5}">
                      <a16:colId xmlns:a16="http://schemas.microsoft.com/office/drawing/2014/main" val="1219471735"/>
                    </a:ext>
                  </a:extLst>
                </a:gridCol>
                <a:gridCol w="403927">
                  <a:extLst>
                    <a:ext uri="{9D8B030D-6E8A-4147-A177-3AD203B41FA5}">
                      <a16:colId xmlns:a16="http://schemas.microsoft.com/office/drawing/2014/main" val="838464183"/>
                    </a:ext>
                  </a:extLst>
                </a:gridCol>
                <a:gridCol w="403927">
                  <a:extLst>
                    <a:ext uri="{9D8B030D-6E8A-4147-A177-3AD203B41FA5}">
                      <a16:colId xmlns:a16="http://schemas.microsoft.com/office/drawing/2014/main" val="1356410644"/>
                    </a:ext>
                  </a:extLst>
                </a:gridCol>
                <a:gridCol w="6572868">
                  <a:extLst>
                    <a:ext uri="{9D8B030D-6E8A-4147-A177-3AD203B41FA5}">
                      <a16:colId xmlns:a16="http://schemas.microsoft.com/office/drawing/2014/main" val="3955808789"/>
                    </a:ext>
                  </a:extLst>
                </a:gridCol>
              </a:tblGrid>
              <a:tr h="674514">
                <a:tc>
                  <a:txBody>
                    <a:bodyPr/>
                    <a:lstStyle/>
                    <a:p>
                      <a:r>
                        <a:rPr lang="en-US" sz="1800" b="0">
                          <a:solidFill>
                            <a:schemeClr val="tx1"/>
                          </a:solidFill>
                        </a:rPr>
                        <a:t>245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solidFill>
                            <a:schemeClr val="tx1"/>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a:t>Laurentij Vallae elegantiarum Latinae linguae libri sex ; </a:t>
                      </a:r>
                      <a:r>
                        <a:rPr lang="en-US" sz="1800" b="0" i="0" kern="1200">
                          <a:solidFill>
                            <a:schemeClr val="tx1"/>
                          </a:solidFill>
                          <a:effectLst/>
                          <a:latin typeface="+mn-lt"/>
                          <a:ea typeface="+mn-ea"/>
                          <a:cs typeface="+mn-cs"/>
                        </a:rPr>
                        <a:t>ǂb </a:t>
                      </a:r>
                      <a:r>
                        <a:rPr lang="it-IT" sz="1800"/>
                        <a:t>eiusdem, De reciprocatione sui &amp; suus libellus.  </a:t>
                      </a:r>
                      <a:endParaRPr lang="en-US" sz="1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7467709"/>
                  </a:ext>
                </a:extLst>
              </a:tr>
              <a:tr h="552453">
                <a:tc>
                  <a:txBody>
                    <a:bodyPr/>
                    <a:lstStyle/>
                    <a:p>
                      <a:r>
                        <a:rPr lang="en-US" sz="1800" b="0">
                          <a:solidFill>
                            <a:schemeClr val="tx1"/>
                          </a:solidFill>
                        </a:rPr>
                        <a:t>246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solidFill>
                            <a:schemeClr val="tx1"/>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a:t>Laurentii Vallæ elegan-tiarvm Latinæ linguae li-bri sex</a:t>
                      </a:r>
                      <a:endParaRPr lang="en-US" sz="1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4535212"/>
                  </a:ext>
                </a:extLst>
              </a:tr>
              <a:tr h="464515">
                <a:tc>
                  <a:txBody>
                    <a:bodyPr/>
                    <a:lstStyle/>
                    <a:p>
                      <a:r>
                        <a:rPr lang="en-US" sz="1800" b="0">
                          <a:solidFill>
                            <a:schemeClr val="tx1"/>
                          </a:solidFill>
                        </a:rPr>
                        <a:t>246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solidFill>
                            <a:schemeClr val="tx1"/>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800"/>
                        <a:t>Laurentii Vallae elegantiarum Latinae linguae libri sex</a:t>
                      </a:r>
                      <a:endParaRPr lang="en-US" sz="1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2212807"/>
                  </a:ext>
                </a:extLst>
              </a:tr>
              <a:tr h="396773">
                <a:tc>
                  <a:txBody>
                    <a:bodyPr/>
                    <a:lstStyle/>
                    <a:p>
                      <a:r>
                        <a:rPr lang="en-US" sz="1800">
                          <a:solidFill>
                            <a:schemeClr val="tx1"/>
                          </a:solidFill>
                        </a:rPr>
                        <a:t>246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solidFill>
                            <a:schemeClr val="tx1"/>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solidFill>
                            <a:schemeClr val="tx1"/>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sz="1800"/>
                        <a:t>Elegantiarum Latinae linguae libri sex</a:t>
                      </a:r>
                      <a:endParaRPr lang="en-US" sz="18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576274"/>
                  </a:ext>
                </a:extLst>
              </a:tr>
            </a:tbl>
          </a:graphicData>
        </a:graphic>
      </p:graphicFrame>
      <p:sp>
        <p:nvSpPr>
          <p:cNvPr id="4" name="Footer Placeholder 3">
            <a:extLst>
              <a:ext uri="{FF2B5EF4-FFF2-40B4-BE49-F238E27FC236}">
                <a16:creationId xmlns:a16="http://schemas.microsoft.com/office/drawing/2014/main" id="{F29A364E-2D6D-4352-CAF2-78EF0A832E27}"/>
              </a:ext>
            </a:extLst>
          </p:cNvPr>
          <p:cNvSpPr>
            <a:spLocks noGrp="1"/>
          </p:cNvSpPr>
          <p:nvPr>
            <p:ph type="ftr" sz="quarter" idx="3"/>
          </p:nvPr>
        </p:nvSpPr>
        <p:spPr/>
        <p:txBody>
          <a:bodyPr/>
          <a:lstStyle/>
          <a:p>
            <a:r>
              <a:rPr lang="en-US"/>
              <a:t>Virtual AskQC Office Hours: Cataloging Rare Materials Defensively</a:t>
            </a:r>
          </a:p>
        </p:txBody>
      </p:sp>
      <p:sp>
        <p:nvSpPr>
          <p:cNvPr id="5" name="Slide Number Placeholder 4">
            <a:extLst>
              <a:ext uri="{FF2B5EF4-FFF2-40B4-BE49-F238E27FC236}">
                <a16:creationId xmlns:a16="http://schemas.microsoft.com/office/drawing/2014/main" id="{31BBD8AA-4BF8-4FDE-9840-E162950CC026}"/>
              </a:ext>
            </a:extLst>
          </p:cNvPr>
          <p:cNvSpPr>
            <a:spLocks noGrp="1"/>
          </p:cNvSpPr>
          <p:nvPr>
            <p:ph type="sldNum" sz="quarter" idx="15"/>
          </p:nvPr>
        </p:nvSpPr>
        <p:spPr/>
        <p:txBody>
          <a:bodyPr/>
          <a:lstStyle/>
          <a:p>
            <a:fld id="{42AC7B73-7B68-441A-8047-75BA31C9DB5A}" type="slidenum">
              <a:rPr lang="en-US" smtClean="0"/>
              <a:pPr/>
              <a:t>25</a:t>
            </a:fld>
            <a:endParaRPr lang="en-US"/>
          </a:p>
        </p:txBody>
      </p:sp>
      <p:sp>
        <p:nvSpPr>
          <p:cNvPr id="7" name="Date Placeholder 6">
            <a:extLst>
              <a:ext uri="{FF2B5EF4-FFF2-40B4-BE49-F238E27FC236}">
                <a16:creationId xmlns:a16="http://schemas.microsoft.com/office/drawing/2014/main" id="{F5325A92-D116-2758-FEB3-8612B568B045}"/>
              </a:ext>
            </a:extLst>
          </p:cNvPr>
          <p:cNvSpPr>
            <a:spLocks noGrp="1"/>
          </p:cNvSpPr>
          <p:nvPr>
            <p:ph type="dt" sz="half" idx="14"/>
          </p:nvPr>
        </p:nvSpPr>
        <p:spPr/>
        <p:txBody>
          <a:bodyPr/>
          <a:lstStyle/>
          <a:p>
            <a:r>
              <a:rPr lang="en-US"/>
              <a:t>June 2023</a:t>
            </a:r>
          </a:p>
        </p:txBody>
      </p:sp>
    </p:spTree>
    <p:extLst>
      <p:ext uri="{BB962C8B-B14F-4D97-AF65-F5344CB8AC3E}">
        <p14:creationId xmlns:p14="http://schemas.microsoft.com/office/powerpoint/2010/main" val="1869599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DDA6A5-D7C6-170A-8B6D-089C31A9426F}"/>
              </a:ext>
            </a:extLst>
          </p:cNvPr>
          <p:cNvSpPr>
            <a:spLocks noGrp="1"/>
          </p:cNvSpPr>
          <p:nvPr>
            <p:ph type="body" sz="quarter" idx="10"/>
          </p:nvPr>
        </p:nvSpPr>
        <p:spPr>
          <a:xfrm>
            <a:off x="315259" y="831061"/>
            <a:ext cx="8174038" cy="1200329"/>
          </a:xfrm>
        </p:spPr>
        <p:txBody>
          <a:bodyPr/>
          <a:lstStyle/>
          <a:p>
            <a:r>
              <a:rPr lang="en-US"/>
              <a:t>Differentiating Editions and impressions</a:t>
            </a:r>
          </a:p>
        </p:txBody>
      </p:sp>
      <p:sp>
        <p:nvSpPr>
          <p:cNvPr id="3" name="Text Placeholder 2">
            <a:extLst>
              <a:ext uri="{FF2B5EF4-FFF2-40B4-BE49-F238E27FC236}">
                <a16:creationId xmlns:a16="http://schemas.microsoft.com/office/drawing/2014/main" id="{7482A1F7-F320-A6AE-8ABB-7E997FC84012}"/>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23F63431-D064-4204-96B8-14D720AC3D1F}"/>
              </a:ext>
            </a:extLst>
          </p:cNvPr>
          <p:cNvSpPr>
            <a:spLocks noGrp="1"/>
          </p:cNvSpPr>
          <p:nvPr>
            <p:ph type="body" sz="quarter" idx="12"/>
          </p:nvPr>
        </p:nvSpPr>
        <p:spPr/>
        <p:txBody>
          <a:bodyPr/>
          <a:lstStyle/>
          <a:p>
            <a:endParaRPr lang="en-US"/>
          </a:p>
        </p:txBody>
      </p:sp>
      <p:sp>
        <p:nvSpPr>
          <p:cNvPr id="6" name="Footer Placeholder 5">
            <a:extLst>
              <a:ext uri="{FF2B5EF4-FFF2-40B4-BE49-F238E27FC236}">
                <a16:creationId xmlns:a16="http://schemas.microsoft.com/office/drawing/2014/main" id="{2E290F7E-C9DE-855C-294B-1BEF35E6A535}"/>
              </a:ext>
            </a:extLst>
          </p:cNvPr>
          <p:cNvSpPr>
            <a:spLocks noGrp="1"/>
          </p:cNvSpPr>
          <p:nvPr>
            <p:ph type="ftr" sz="quarter" idx="3"/>
          </p:nvPr>
        </p:nvSpPr>
        <p:spPr/>
        <p:txBody>
          <a:bodyPr/>
          <a:lstStyle/>
          <a:p>
            <a:r>
              <a:rPr lang="en-US"/>
              <a:t>Virtual AskQC Office Hours: Cataloging Rare Materials Defensively</a:t>
            </a:r>
          </a:p>
        </p:txBody>
      </p:sp>
      <p:sp>
        <p:nvSpPr>
          <p:cNvPr id="7" name="Slide Number Placeholder 6">
            <a:extLst>
              <a:ext uri="{FF2B5EF4-FFF2-40B4-BE49-F238E27FC236}">
                <a16:creationId xmlns:a16="http://schemas.microsoft.com/office/drawing/2014/main" id="{632193C9-E524-3DF3-0FF1-4D8CE8A81621}"/>
              </a:ext>
            </a:extLst>
          </p:cNvPr>
          <p:cNvSpPr>
            <a:spLocks noGrp="1"/>
          </p:cNvSpPr>
          <p:nvPr>
            <p:ph type="sldNum" sz="quarter" idx="14"/>
          </p:nvPr>
        </p:nvSpPr>
        <p:spPr/>
        <p:txBody>
          <a:bodyPr/>
          <a:lstStyle/>
          <a:p>
            <a:fld id="{42AC7B73-7B68-441A-8047-75BA31C9DB5A}" type="slidenum">
              <a:rPr lang="en-US" smtClean="0"/>
              <a:pPr/>
              <a:t>26</a:t>
            </a:fld>
            <a:endParaRPr lang="en-US"/>
          </a:p>
        </p:txBody>
      </p:sp>
      <p:sp>
        <p:nvSpPr>
          <p:cNvPr id="8" name="Date Placeholder 7">
            <a:extLst>
              <a:ext uri="{FF2B5EF4-FFF2-40B4-BE49-F238E27FC236}">
                <a16:creationId xmlns:a16="http://schemas.microsoft.com/office/drawing/2014/main" id="{271263DB-9083-B9F9-7024-DE54EF1D7863}"/>
              </a:ext>
            </a:extLst>
          </p:cNvPr>
          <p:cNvSpPr>
            <a:spLocks noGrp="1"/>
          </p:cNvSpPr>
          <p:nvPr>
            <p:ph type="dt" sz="half" idx="13"/>
          </p:nvPr>
        </p:nvSpPr>
        <p:spPr/>
        <p:txBody>
          <a:bodyPr/>
          <a:lstStyle/>
          <a:p>
            <a:r>
              <a:rPr lang="en-US"/>
              <a:t>June 2023</a:t>
            </a:r>
          </a:p>
        </p:txBody>
      </p:sp>
    </p:spTree>
    <p:extLst>
      <p:ext uri="{BB962C8B-B14F-4D97-AF65-F5344CB8AC3E}">
        <p14:creationId xmlns:p14="http://schemas.microsoft.com/office/powerpoint/2010/main" val="2680691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5B5DEF-6A52-45F5-2017-82842E1D5D6D}"/>
              </a:ext>
            </a:extLst>
          </p:cNvPr>
          <p:cNvSpPr>
            <a:spLocks noGrp="1"/>
          </p:cNvSpPr>
          <p:nvPr>
            <p:ph type="body" sz="quarter" idx="13"/>
          </p:nvPr>
        </p:nvSpPr>
        <p:spPr/>
        <p:txBody>
          <a:bodyPr/>
          <a:lstStyle/>
          <a:p>
            <a:r>
              <a:rPr lang="en-US"/>
              <a:t>Supplied Edition Statement</a:t>
            </a:r>
          </a:p>
        </p:txBody>
      </p:sp>
      <p:sp>
        <p:nvSpPr>
          <p:cNvPr id="3" name="Text Placeholder 2">
            <a:extLst>
              <a:ext uri="{FF2B5EF4-FFF2-40B4-BE49-F238E27FC236}">
                <a16:creationId xmlns:a16="http://schemas.microsoft.com/office/drawing/2014/main" id="{FEF870FC-44FF-8B86-2A4C-50CFDA9839EA}"/>
              </a:ext>
            </a:extLst>
          </p:cNvPr>
          <p:cNvSpPr>
            <a:spLocks noGrp="1"/>
          </p:cNvSpPr>
          <p:nvPr>
            <p:ph type="body" sz="quarter" idx="12"/>
          </p:nvPr>
        </p:nvSpPr>
        <p:spPr/>
        <p:txBody>
          <a:bodyPr>
            <a:normAutofit fontScale="92500" lnSpcReduction="10000"/>
          </a:bodyPr>
          <a:lstStyle/>
          <a:p>
            <a:r>
              <a:rPr lang="en-US" dirty="0"/>
              <a:t>“If a manifestation lacks an edition statement but is known to contain significant changes from other editions, supply an edition statement, if considered important for identification or access.”​ (RDA 2.5.1.4, Optional Addition)</a:t>
            </a:r>
          </a:p>
          <a:p>
            <a:r>
              <a:rPr lang="en-US" dirty="0"/>
              <a:t>“If transcribed information in the body </a:t>
            </a:r>
            <a:r>
              <a:rPr lang="en-US"/>
              <a:t>of the description </a:t>
            </a:r>
            <a:r>
              <a:rPr lang="en-US" dirty="0"/>
              <a:t>is not sufficient to distinguish the states, supply a statement of state in square brackets in the language and script of the cataloging agency.” (DCRM(G) 2B2.1.)</a:t>
            </a:r>
          </a:p>
          <a:p>
            <a:r>
              <a:rPr lang="en-US" dirty="0"/>
              <a:t>Newer DCRMs specify to provide such information in a note rather than supplying an edition statement</a:t>
            </a:r>
          </a:p>
        </p:txBody>
      </p:sp>
      <p:sp>
        <p:nvSpPr>
          <p:cNvPr id="5" name="Footer Placeholder 4">
            <a:extLst>
              <a:ext uri="{FF2B5EF4-FFF2-40B4-BE49-F238E27FC236}">
                <a16:creationId xmlns:a16="http://schemas.microsoft.com/office/drawing/2014/main" id="{C8E895E8-684C-3603-D1BD-461AD367534A}"/>
              </a:ext>
            </a:extLst>
          </p:cNvPr>
          <p:cNvSpPr>
            <a:spLocks noGrp="1"/>
          </p:cNvSpPr>
          <p:nvPr>
            <p:ph type="ftr" sz="quarter" idx="3"/>
          </p:nvPr>
        </p:nvSpPr>
        <p:spPr/>
        <p:txBody>
          <a:bodyPr/>
          <a:lstStyle/>
          <a:p>
            <a:r>
              <a:rPr lang="en-US"/>
              <a:t>Virtual AskQC Office Hours: Cataloging Rare Materials Defensively</a:t>
            </a:r>
          </a:p>
        </p:txBody>
      </p:sp>
      <p:sp>
        <p:nvSpPr>
          <p:cNvPr id="6" name="Slide Number Placeholder 5">
            <a:extLst>
              <a:ext uri="{FF2B5EF4-FFF2-40B4-BE49-F238E27FC236}">
                <a16:creationId xmlns:a16="http://schemas.microsoft.com/office/drawing/2014/main" id="{68CB4263-550D-A5E8-FD0B-1856E35EC51F}"/>
              </a:ext>
            </a:extLst>
          </p:cNvPr>
          <p:cNvSpPr>
            <a:spLocks noGrp="1"/>
          </p:cNvSpPr>
          <p:nvPr>
            <p:ph type="sldNum" sz="quarter" idx="15"/>
          </p:nvPr>
        </p:nvSpPr>
        <p:spPr/>
        <p:txBody>
          <a:bodyPr/>
          <a:lstStyle/>
          <a:p>
            <a:fld id="{42AC7B73-7B68-441A-8047-75BA31C9DB5A}" type="slidenum">
              <a:rPr lang="en-US" smtClean="0"/>
              <a:pPr/>
              <a:t>27</a:t>
            </a:fld>
            <a:endParaRPr lang="en-US"/>
          </a:p>
        </p:txBody>
      </p:sp>
      <p:sp>
        <p:nvSpPr>
          <p:cNvPr id="7" name="Date Placeholder 6">
            <a:extLst>
              <a:ext uri="{FF2B5EF4-FFF2-40B4-BE49-F238E27FC236}">
                <a16:creationId xmlns:a16="http://schemas.microsoft.com/office/drawing/2014/main" id="{221B7996-3061-0068-836B-1F76825D6367}"/>
              </a:ext>
            </a:extLst>
          </p:cNvPr>
          <p:cNvSpPr>
            <a:spLocks noGrp="1"/>
          </p:cNvSpPr>
          <p:nvPr>
            <p:ph type="dt" sz="half" idx="14"/>
          </p:nvPr>
        </p:nvSpPr>
        <p:spPr/>
        <p:txBody>
          <a:bodyPr/>
          <a:lstStyle/>
          <a:p>
            <a:r>
              <a:rPr lang="en-US"/>
              <a:t>June 2023</a:t>
            </a:r>
          </a:p>
        </p:txBody>
      </p:sp>
    </p:spTree>
    <p:extLst>
      <p:ext uri="{BB962C8B-B14F-4D97-AF65-F5344CB8AC3E}">
        <p14:creationId xmlns:p14="http://schemas.microsoft.com/office/powerpoint/2010/main" val="2419185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9BEBB3-6BFA-5B77-41BF-D17F611C2F12}"/>
              </a:ext>
            </a:extLst>
          </p:cNvPr>
          <p:cNvSpPr>
            <a:spLocks noGrp="1"/>
          </p:cNvSpPr>
          <p:nvPr>
            <p:ph type="body" sz="quarter" idx="13"/>
          </p:nvPr>
        </p:nvSpPr>
        <p:spPr>
          <a:xfrm>
            <a:off x="360235" y="214948"/>
            <a:ext cx="4052250" cy="513627"/>
          </a:xfrm>
        </p:spPr>
        <p:txBody>
          <a:bodyPr>
            <a:normAutofit fontScale="25000" lnSpcReduction="20000"/>
          </a:bodyPr>
          <a:lstStyle/>
          <a:p>
            <a:r>
              <a:rPr lang="en-US" sz="11600"/>
              <a:t>Print, Published state</a:t>
            </a:r>
            <a:r>
              <a:rPr lang="en-US"/>
              <a:t>					</a:t>
            </a:r>
          </a:p>
          <a:p>
            <a:r>
              <a:rPr lang="en-US"/>
              <a:t> </a:t>
            </a:r>
          </a:p>
        </p:txBody>
      </p:sp>
      <p:sp>
        <p:nvSpPr>
          <p:cNvPr id="3" name="Text Placeholder 2">
            <a:extLst>
              <a:ext uri="{FF2B5EF4-FFF2-40B4-BE49-F238E27FC236}">
                <a16:creationId xmlns:a16="http://schemas.microsoft.com/office/drawing/2014/main" id="{AB3862E8-8D10-9354-6DD5-0DD77E84B105}"/>
              </a:ext>
            </a:extLst>
          </p:cNvPr>
          <p:cNvSpPr>
            <a:spLocks noGrp="1"/>
          </p:cNvSpPr>
          <p:nvPr>
            <p:ph type="body" sz="quarter" idx="15"/>
          </p:nvPr>
        </p:nvSpPr>
        <p:spPr>
          <a:xfrm>
            <a:off x="4750966" y="116101"/>
            <a:ext cx="4052250" cy="513627"/>
          </a:xfrm>
        </p:spPr>
        <p:txBody>
          <a:bodyPr/>
          <a:lstStyle/>
          <a:p>
            <a:pPr marL="0" indent="0">
              <a:buNone/>
            </a:pPr>
            <a:r>
              <a:rPr lang="en-US" sz="2900"/>
              <a:t>Print, Trial proof</a:t>
            </a:r>
          </a:p>
          <a:p>
            <a:pPr marL="0" indent="0">
              <a:buNone/>
            </a:pPr>
            <a:endParaRPr lang="en-US"/>
          </a:p>
        </p:txBody>
      </p:sp>
      <p:graphicFrame>
        <p:nvGraphicFramePr>
          <p:cNvPr id="6" name="Table 5">
            <a:extLst>
              <a:ext uri="{FF2B5EF4-FFF2-40B4-BE49-F238E27FC236}">
                <a16:creationId xmlns:a16="http://schemas.microsoft.com/office/drawing/2014/main" id="{F652D65A-E1CD-9397-D742-FD51356D1767}"/>
              </a:ext>
            </a:extLst>
          </p:cNvPr>
          <p:cNvGraphicFramePr>
            <a:graphicFrameLocks noGrp="1"/>
          </p:cNvGraphicFramePr>
          <p:nvPr>
            <p:extLst>
              <p:ext uri="{D42A27DB-BD31-4B8C-83A1-F6EECF244321}">
                <p14:modId xmlns:p14="http://schemas.microsoft.com/office/powerpoint/2010/main" val="1666648257"/>
              </p:ext>
            </p:extLst>
          </p:nvPr>
        </p:nvGraphicFramePr>
        <p:xfrm>
          <a:off x="200720" y="975457"/>
          <a:ext cx="4371280" cy="3257826"/>
        </p:xfrm>
        <a:graphic>
          <a:graphicData uri="http://schemas.openxmlformats.org/drawingml/2006/table">
            <a:tbl>
              <a:tblPr firstRow="1" bandRow="1">
                <a:tableStyleId>{2D5ABB26-0587-4C30-8999-92F81FD0307C}</a:tableStyleId>
              </a:tblPr>
              <a:tblGrid>
                <a:gridCol w="492938">
                  <a:extLst>
                    <a:ext uri="{9D8B030D-6E8A-4147-A177-3AD203B41FA5}">
                      <a16:colId xmlns:a16="http://schemas.microsoft.com/office/drawing/2014/main" val="1219471735"/>
                    </a:ext>
                  </a:extLst>
                </a:gridCol>
                <a:gridCol w="212251">
                  <a:extLst>
                    <a:ext uri="{9D8B030D-6E8A-4147-A177-3AD203B41FA5}">
                      <a16:colId xmlns:a16="http://schemas.microsoft.com/office/drawing/2014/main" val="838464183"/>
                    </a:ext>
                  </a:extLst>
                </a:gridCol>
                <a:gridCol w="212251">
                  <a:extLst>
                    <a:ext uri="{9D8B030D-6E8A-4147-A177-3AD203B41FA5}">
                      <a16:colId xmlns:a16="http://schemas.microsoft.com/office/drawing/2014/main" val="1356410644"/>
                    </a:ext>
                  </a:extLst>
                </a:gridCol>
                <a:gridCol w="3453840">
                  <a:extLst>
                    <a:ext uri="{9D8B030D-6E8A-4147-A177-3AD203B41FA5}">
                      <a16:colId xmlns:a16="http://schemas.microsoft.com/office/drawing/2014/main" val="3955808789"/>
                    </a:ext>
                  </a:extLst>
                </a:gridCol>
              </a:tblGrid>
              <a:tr h="344385">
                <a:tc>
                  <a:txBody>
                    <a:bodyPr/>
                    <a:lstStyle/>
                    <a:p>
                      <a:r>
                        <a:rPr lang="en-US" sz="1400" b="0">
                          <a:solidFill>
                            <a:schemeClr val="tx1"/>
                          </a:solidFill>
                        </a:rPr>
                        <a:t>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Thew, Robert, ǂd 1758-1802.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7467709"/>
                  </a:ext>
                </a:extLst>
              </a:tr>
              <a:tr h="702401">
                <a:tc>
                  <a:txBody>
                    <a:bodyPr/>
                    <a:lstStyle/>
                    <a:p>
                      <a:r>
                        <a:rPr lang="en-US" sz="1400" b="0">
                          <a:solidFill>
                            <a:schemeClr val="tx1"/>
                          </a:solidFill>
                        </a:rPr>
                        <a:t>245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Second part of King Henry the Fourth. Act IV. Scene IV : </a:t>
                      </a:r>
                      <a:r>
                        <a:rPr lang="en-US" sz="1400" b="0" i="0" kern="1200" err="1">
                          <a:solidFill>
                            <a:schemeClr val="tx1"/>
                          </a:solidFill>
                          <a:effectLst/>
                          <a:latin typeface="+mn-lt"/>
                          <a:ea typeface="+mn-ea"/>
                          <a:cs typeface="+mn-cs"/>
                        </a:rPr>
                        <a:t>ǂb</a:t>
                      </a:r>
                      <a:r>
                        <a:rPr lang="en-US" sz="1400" b="0" i="0" kern="1200">
                          <a:solidFill>
                            <a:schemeClr val="tx1"/>
                          </a:solidFill>
                          <a:effectLst/>
                          <a:latin typeface="+mn-lt"/>
                          <a:ea typeface="+mn-ea"/>
                          <a:cs typeface="+mn-cs"/>
                        </a:rPr>
                        <a:t> The palace at Westminster. King Henry &amp; the Prince of Wales / </a:t>
                      </a:r>
                      <a:r>
                        <a:rPr lang="en-US" sz="1400" b="0" i="0" kern="1200" err="1">
                          <a:solidFill>
                            <a:schemeClr val="tx1"/>
                          </a:solidFill>
                          <a:effectLst/>
                          <a:latin typeface="+mn-lt"/>
                          <a:ea typeface="+mn-ea"/>
                          <a:cs typeface="+mn-cs"/>
                        </a:rPr>
                        <a:t>ǂc</a:t>
                      </a:r>
                      <a:r>
                        <a:rPr lang="en-US" sz="1400" b="0" i="0" kern="1200">
                          <a:solidFill>
                            <a:schemeClr val="tx1"/>
                          </a:solidFill>
                          <a:effectLst/>
                          <a:latin typeface="+mn-lt"/>
                          <a:ea typeface="+mn-ea"/>
                          <a:cs typeface="+mn-cs"/>
                        </a:rPr>
                        <a:t> painted by Josiah Boydell ; engraved by R. Thew, </a:t>
                      </a:r>
                      <a:r>
                        <a:rPr lang="en-US" sz="1400" b="0" i="0" kern="1200" err="1">
                          <a:solidFill>
                            <a:schemeClr val="tx1"/>
                          </a:solidFill>
                          <a:effectLst/>
                          <a:latin typeface="+mn-lt"/>
                          <a:ea typeface="+mn-ea"/>
                          <a:cs typeface="+mn-cs"/>
                        </a:rPr>
                        <a:t>Histl</a:t>
                      </a:r>
                      <a:r>
                        <a:rPr lang="en-US" sz="1400" b="0" i="0" kern="1200">
                          <a:solidFill>
                            <a:schemeClr val="tx1"/>
                          </a:solidFill>
                          <a:effectLst/>
                          <a:latin typeface="+mn-lt"/>
                          <a:ea typeface="+mn-ea"/>
                          <a:cs typeface="+mn-cs"/>
                        </a:rPr>
                        <a:t>. Engraver to H.R.H. the Prince of Wales.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4535212"/>
                  </a:ext>
                </a:extLst>
              </a:tr>
              <a:tr h="577245">
                <a:tc>
                  <a:txBody>
                    <a:bodyPr/>
                    <a:lstStyle/>
                    <a:p>
                      <a:r>
                        <a:rPr lang="en-US" sz="1400" b="0">
                          <a:solidFill>
                            <a:schemeClr val="tx1"/>
                          </a:solidFill>
                        </a:rPr>
                        <a:t>300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1 print : ǂb stipple engraving ; ǂc plate mark 57.5 x 42 cm, on sheet 66.8 x 52 cm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2212807"/>
                  </a:ext>
                </a:extLst>
              </a:tr>
              <a:tr h="423746">
                <a:tc>
                  <a:txBody>
                    <a:bodyPr/>
                    <a:lstStyle/>
                    <a:p>
                      <a:r>
                        <a:rPr lang="en-US" sz="1400">
                          <a:solidFill>
                            <a:schemeClr val="tx1"/>
                          </a:solidFill>
                        </a:rPr>
                        <a:t>336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still image ǂb sti ǂ2 rdacontent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576274"/>
                  </a:ext>
                </a:extLst>
              </a:tr>
              <a:tr h="386575">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366519"/>
                  </a:ext>
                </a:extLst>
              </a:tr>
            </a:tbl>
          </a:graphicData>
        </a:graphic>
      </p:graphicFrame>
      <p:graphicFrame>
        <p:nvGraphicFramePr>
          <p:cNvPr id="7" name="Table 6">
            <a:extLst>
              <a:ext uri="{FF2B5EF4-FFF2-40B4-BE49-F238E27FC236}">
                <a16:creationId xmlns:a16="http://schemas.microsoft.com/office/drawing/2014/main" id="{B4FE3D59-B3BA-A047-54CA-D0F838C09DE5}"/>
              </a:ext>
            </a:extLst>
          </p:cNvPr>
          <p:cNvGraphicFramePr>
            <a:graphicFrameLocks noGrp="1"/>
          </p:cNvGraphicFramePr>
          <p:nvPr>
            <p:extLst>
              <p:ext uri="{D42A27DB-BD31-4B8C-83A1-F6EECF244321}">
                <p14:modId xmlns:p14="http://schemas.microsoft.com/office/powerpoint/2010/main" val="460590433"/>
              </p:ext>
            </p:extLst>
          </p:nvPr>
        </p:nvGraphicFramePr>
        <p:xfrm>
          <a:off x="4676623" y="975457"/>
          <a:ext cx="4371280" cy="2643037"/>
        </p:xfrm>
        <a:graphic>
          <a:graphicData uri="http://schemas.openxmlformats.org/drawingml/2006/table">
            <a:tbl>
              <a:tblPr firstRow="1" bandRow="1">
                <a:tableStyleId>{2D5ABB26-0587-4C30-8999-92F81FD0307C}</a:tableStyleId>
              </a:tblPr>
              <a:tblGrid>
                <a:gridCol w="492938">
                  <a:extLst>
                    <a:ext uri="{9D8B030D-6E8A-4147-A177-3AD203B41FA5}">
                      <a16:colId xmlns:a16="http://schemas.microsoft.com/office/drawing/2014/main" val="1219471735"/>
                    </a:ext>
                  </a:extLst>
                </a:gridCol>
                <a:gridCol w="212251">
                  <a:extLst>
                    <a:ext uri="{9D8B030D-6E8A-4147-A177-3AD203B41FA5}">
                      <a16:colId xmlns:a16="http://schemas.microsoft.com/office/drawing/2014/main" val="838464183"/>
                    </a:ext>
                  </a:extLst>
                </a:gridCol>
                <a:gridCol w="212251">
                  <a:extLst>
                    <a:ext uri="{9D8B030D-6E8A-4147-A177-3AD203B41FA5}">
                      <a16:colId xmlns:a16="http://schemas.microsoft.com/office/drawing/2014/main" val="1356410644"/>
                    </a:ext>
                  </a:extLst>
                </a:gridCol>
                <a:gridCol w="3453840">
                  <a:extLst>
                    <a:ext uri="{9D8B030D-6E8A-4147-A177-3AD203B41FA5}">
                      <a16:colId xmlns:a16="http://schemas.microsoft.com/office/drawing/2014/main" val="3955808789"/>
                    </a:ext>
                  </a:extLst>
                </a:gridCol>
              </a:tblGrid>
              <a:tr h="361637">
                <a:tc>
                  <a:txBody>
                    <a:bodyPr/>
                    <a:lstStyle/>
                    <a:p>
                      <a:r>
                        <a:rPr lang="en-US" sz="1400" b="0">
                          <a:solidFill>
                            <a:schemeClr val="tx1"/>
                          </a:solidFill>
                        </a:rPr>
                        <a:t>100</a:t>
                      </a:r>
                    </a:p>
                  </a:txBody>
                  <a:tcPr/>
                </a:tc>
                <a:tc>
                  <a:txBody>
                    <a:bodyPr/>
                    <a:lstStyle/>
                    <a:p>
                      <a:r>
                        <a:rPr lang="en-US" sz="1400">
                          <a:solidFill>
                            <a:schemeClr val="tx1"/>
                          </a:solidFill>
                        </a:rPr>
                        <a:t>1</a:t>
                      </a:r>
                    </a:p>
                  </a:txBody>
                  <a:tcPr/>
                </a:tc>
                <a:tc>
                  <a:txBody>
                    <a:bodyPr/>
                    <a:lstStyle/>
                    <a:p>
                      <a:endParaRPr lang="en-US" sz="1400">
                        <a:solidFill>
                          <a:schemeClr val="tx1"/>
                        </a:solidFill>
                      </a:endParaRPr>
                    </a:p>
                  </a:txBody>
                  <a:tcPr/>
                </a:tc>
                <a:tc>
                  <a:txBody>
                    <a:bodyPr/>
                    <a:lstStyle/>
                    <a:p>
                      <a:r>
                        <a:rPr lang="en-US" sz="1400" b="0" i="0" kern="1200">
                          <a:solidFill>
                            <a:schemeClr val="tx1"/>
                          </a:solidFill>
                          <a:effectLst/>
                          <a:latin typeface="+mn-lt"/>
                          <a:ea typeface="+mn-ea"/>
                          <a:cs typeface="+mn-cs"/>
                        </a:rPr>
                        <a:t>Thew, Robert, ǂd 1758-1802</a:t>
                      </a:r>
                    </a:p>
                  </a:txBody>
                  <a:tcPr/>
                </a:tc>
                <a:extLst>
                  <a:ext uri="{0D108BD9-81ED-4DB2-BD59-A6C34878D82A}">
                    <a16:rowId xmlns:a16="http://schemas.microsoft.com/office/drawing/2014/main" val="2387467709"/>
                  </a:ext>
                </a:extLst>
              </a:tr>
              <a:tr h="560717">
                <a:tc>
                  <a:txBody>
                    <a:bodyPr/>
                    <a:lstStyle/>
                    <a:p>
                      <a:r>
                        <a:rPr lang="en-US" sz="1400" b="0">
                          <a:solidFill>
                            <a:schemeClr val="tx1"/>
                          </a:solidFill>
                        </a:rPr>
                        <a:t>245</a:t>
                      </a:r>
                    </a:p>
                  </a:txBody>
                  <a:tcPr/>
                </a:tc>
                <a:tc>
                  <a:txBody>
                    <a:bodyPr/>
                    <a:lstStyle/>
                    <a:p>
                      <a:r>
                        <a:rPr lang="en-US" sz="1400">
                          <a:solidFill>
                            <a:schemeClr val="tx1"/>
                          </a:solidFill>
                        </a:rPr>
                        <a:t>1</a:t>
                      </a:r>
                    </a:p>
                  </a:txBody>
                  <a:tcPr/>
                </a:tc>
                <a:tc>
                  <a:txBody>
                    <a:bodyPr/>
                    <a:lstStyle/>
                    <a:p>
                      <a:r>
                        <a:rPr lang="en-US" sz="1400">
                          <a:solidFill>
                            <a:schemeClr val="tx1"/>
                          </a:solidFill>
                        </a:rPr>
                        <a:t>0</a:t>
                      </a:r>
                    </a:p>
                  </a:txBody>
                  <a:tcPr/>
                </a:tc>
                <a:tc>
                  <a:txBody>
                    <a:bodyPr/>
                    <a:lstStyle/>
                    <a:p>
                      <a:r>
                        <a:rPr lang="en-US" sz="1400" b="0" i="0" kern="1200">
                          <a:solidFill>
                            <a:schemeClr val="tx1"/>
                          </a:solidFill>
                          <a:effectLst/>
                          <a:latin typeface="+mn-lt"/>
                          <a:ea typeface="+mn-ea"/>
                          <a:cs typeface="+mn-cs"/>
                        </a:rPr>
                        <a:t>[Second part of King Henry the Fourth. Act IV. Scene IV].</a:t>
                      </a:r>
                    </a:p>
                  </a:txBody>
                  <a:tcPr/>
                </a:tc>
                <a:extLst>
                  <a:ext uri="{0D108BD9-81ED-4DB2-BD59-A6C34878D82A}">
                    <a16:rowId xmlns:a16="http://schemas.microsoft.com/office/drawing/2014/main" val="3024535212"/>
                  </a:ext>
                </a:extLst>
              </a:tr>
              <a:tr h="379563">
                <a:tc>
                  <a:txBody>
                    <a:bodyPr/>
                    <a:lstStyle/>
                    <a:p>
                      <a:r>
                        <a:rPr lang="en-US" sz="1400" b="1">
                          <a:solidFill>
                            <a:schemeClr val="accent1">
                              <a:lumMod val="75000"/>
                            </a:schemeClr>
                          </a:solidFill>
                        </a:rPr>
                        <a:t>250</a:t>
                      </a:r>
                    </a:p>
                  </a:txBody>
                  <a:tcPr/>
                </a:tc>
                <a:tc>
                  <a:txBody>
                    <a:bodyPr/>
                    <a:lstStyle/>
                    <a:p>
                      <a:endParaRPr lang="en-US" sz="1400">
                        <a:solidFill>
                          <a:schemeClr val="tx1"/>
                        </a:solidFill>
                      </a:endParaRPr>
                    </a:p>
                  </a:txBody>
                  <a:tcPr/>
                </a:tc>
                <a:tc>
                  <a:txBody>
                    <a:bodyPr/>
                    <a:lstStyle/>
                    <a:p>
                      <a:endParaRPr lang="en-US" sz="1400">
                        <a:solidFill>
                          <a:schemeClr val="tx1"/>
                        </a:solidFill>
                      </a:endParaRPr>
                    </a:p>
                  </a:txBody>
                  <a:tcPr/>
                </a:tc>
                <a:tc>
                  <a:txBody>
                    <a:bodyPr/>
                    <a:lstStyle/>
                    <a:p>
                      <a:r>
                        <a:rPr lang="en-US" sz="1400" b="1" i="0" kern="1200">
                          <a:solidFill>
                            <a:schemeClr val="accent1">
                              <a:lumMod val="75000"/>
                            </a:schemeClr>
                          </a:solidFill>
                          <a:effectLst/>
                          <a:latin typeface="+mn-lt"/>
                          <a:ea typeface="+mn-ea"/>
                          <a:cs typeface="+mn-cs"/>
                        </a:rPr>
                        <a:t>[Trial proof].</a:t>
                      </a:r>
                    </a:p>
                  </a:txBody>
                  <a:tcPr/>
                </a:tc>
                <a:extLst>
                  <a:ext uri="{0D108BD9-81ED-4DB2-BD59-A6C34878D82A}">
                    <a16:rowId xmlns:a16="http://schemas.microsoft.com/office/drawing/2014/main" val="1502212807"/>
                  </a:ext>
                </a:extLst>
              </a:tr>
              <a:tr h="0">
                <a:tc>
                  <a:txBody>
                    <a:bodyPr/>
                    <a:lstStyle/>
                    <a:p>
                      <a:r>
                        <a:rPr lang="en-US" sz="1400">
                          <a:solidFill>
                            <a:schemeClr val="tx1"/>
                          </a:solidFill>
                        </a:rPr>
                        <a:t>300</a:t>
                      </a:r>
                    </a:p>
                  </a:txBody>
                  <a:tcPr>
                    <a:lnB>
                      <a:noFill/>
                    </a:lnB>
                  </a:tcPr>
                </a:tc>
                <a:tc>
                  <a:txBody>
                    <a:bodyPr/>
                    <a:lstStyle/>
                    <a:p>
                      <a:endParaRPr lang="en-US" sz="1400">
                        <a:solidFill>
                          <a:schemeClr val="tx1"/>
                        </a:solidFill>
                      </a:endParaRPr>
                    </a:p>
                  </a:txBody>
                  <a:tcPr/>
                </a:tc>
                <a:tc>
                  <a:txBody>
                    <a:bodyPr/>
                    <a:lstStyle/>
                    <a:p>
                      <a:endParaRPr lang="en-US" sz="1400">
                        <a:solidFill>
                          <a:schemeClr val="tx1"/>
                        </a:solidFill>
                      </a:endParaRPr>
                    </a:p>
                  </a:txBody>
                  <a:tcPr>
                    <a:lnB>
                      <a:noFill/>
                    </a:lnB>
                  </a:tcPr>
                </a:tc>
                <a:tc>
                  <a:txBody>
                    <a:bodyPr/>
                    <a:lstStyle/>
                    <a:p>
                      <a:r>
                        <a:rPr lang="en-US" sz="1400">
                          <a:solidFill>
                            <a:schemeClr val="tx1"/>
                          </a:solidFill>
                        </a:rPr>
                        <a:t>1 print : ǂb stipple ; ǂc plate mark 56.6 x 42 cm, on sheet 65.5 x 52 cm</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2863576274"/>
                  </a:ext>
                </a:extLst>
              </a:tr>
              <a:tr h="0">
                <a:tc>
                  <a:txBody>
                    <a:bodyPr/>
                    <a:lstStyle/>
                    <a:p>
                      <a:r>
                        <a:rPr lang="en-US" sz="1400">
                          <a:solidFill>
                            <a:schemeClr val="tx1"/>
                          </a:solidFill>
                        </a:rPr>
                        <a:t>336</a:t>
                      </a:r>
                    </a:p>
                  </a:txBody>
                  <a:tcPr>
                    <a:lnT>
                      <a:noFill/>
                    </a:lnT>
                    <a:lnB>
                      <a:noFill/>
                    </a:lnB>
                  </a:tcPr>
                </a:tc>
                <a:tc>
                  <a:txBody>
                    <a:bodyPr/>
                    <a:lstStyle/>
                    <a:p>
                      <a:endParaRPr lang="en-US" sz="1400">
                        <a:solidFill>
                          <a:schemeClr val="tx1"/>
                        </a:solidFill>
                      </a:endParaRPr>
                    </a:p>
                  </a:txBody>
                  <a:tcPr/>
                </a:tc>
                <a:tc>
                  <a:txBody>
                    <a:bodyPr/>
                    <a:lstStyle/>
                    <a:p>
                      <a:endParaRPr lang="en-US" sz="1400">
                        <a:solidFill>
                          <a:schemeClr val="tx1"/>
                        </a:solidFill>
                      </a:endParaRPr>
                    </a:p>
                  </a:txBody>
                  <a:tcPr>
                    <a:lnT>
                      <a:noFill/>
                    </a:lnT>
                    <a:lnB>
                      <a:noFill/>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solidFill>
                            <a:schemeClr val="tx1"/>
                          </a:solidFill>
                        </a:rPr>
                        <a:t>still image ǂb sti ǂ2 rdacontent</a:t>
                      </a:r>
                    </a:p>
                  </a:txBody>
                  <a:tcPr>
                    <a:lnT>
                      <a:noFill/>
                    </a:lnT>
                    <a:lnB w="12700" cap="flat" cmpd="sng" algn="ctr">
                      <a:noFill/>
                      <a:prstDash val="solid"/>
                      <a:round/>
                      <a:headEnd type="none" w="med" len="med"/>
                      <a:tailEnd type="none" w="med" len="med"/>
                    </a:lnB>
                  </a:tcPr>
                </a:tc>
                <a:extLst>
                  <a:ext uri="{0D108BD9-81ED-4DB2-BD59-A6C34878D82A}">
                    <a16:rowId xmlns:a16="http://schemas.microsoft.com/office/drawing/2014/main" val="2430456075"/>
                  </a:ext>
                </a:extLst>
              </a:tr>
              <a:tr h="386575">
                <a:tc>
                  <a:txBody>
                    <a:bodyPr/>
                    <a:lstStyle/>
                    <a:p>
                      <a:r>
                        <a:rPr lang="en-US" sz="1400">
                          <a:solidFill>
                            <a:schemeClr val="tx1"/>
                          </a:solidFill>
                        </a:rPr>
                        <a:t>500</a:t>
                      </a: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400">
                        <a:solidFill>
                          <a:schemeClr val="tx1"/>
                        </a:solidFill>
                      </a:endParaRPr>
                    </a:p>
                  </a:txBody>
                  <a:tcPr>
                    <a:lnL>
                      <a:noFill/>
                    </a:lnL>
                    <a:lnR>
                      <a:noFill/>
                    </a:lnR>
                  </a:tcPr>
                </a:tc>
                <a:tc>
                  <a:txBody>
                    <a:bodyPr/>
                    <a:lstStyle/>
                    <a:p>
                      <a:endParaRPr lang="en-US" sz="1400">
                        <a:solidFill>
                          <a:schemeClr val="tx1"/>
                        </a:solidFill>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a:solidFill>
                            <a:schemeClr val="tx1"/>
                          </a:solidFill>
                        </a:rPr>
                        <a:t>Title, artist, printmaker, publisher and date from published state.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366519"/>
                  </a:ext>
                </a:extLst>
              </a:tr>
            </a:tbl>
          </a:graphicData>
        </a:graphic>
      </p:graphicFrame>
      <p:sp>
        <p:nvSpPr>
          <p:cNvPr id="5" name="Footer Placeholder 4">
            <a:extLst>
              <a:ext uri="{FF2B5EF4-FFF2-40B4-BE49-F238E27FC236}">
                <a16:creationId xmlns:a16="http://schemas.microsoft.com/office/drawing/2014/main" id="{0E245B65-32A9-A857-1908-DE660A549571}"/>
              </a:ext>
            </a:extLst>
          </p:cNvPr>
          <p:cNvSpPr>
            <a:spLocks noGrp="1"/>
          </p:cNvSpPr>
          <p:nvPr>
            <p:ph type="ftr" sz="quarter" idx="3"/>
          </p:nvPr>
        </p:nvSpPr>
        <p:spPr>
          <a:xfrm>
            <a:off x="3227466" y="4785088"/>
            <a:ext cx="4884640" cy="274637"/>
          </a:xfrm>
          <a:prstGeom prst="rect">
            <a:avLst/>
          </a:prstGeom>
        </p:spPr>
        <p:txBody>
          <a:bodyPr/>
          <a:lstStyle/>
          <a:p>
            <a:r>
              <a:rPr lang="en-US"/>
              <a:t>Virtual AskQC Office Hours: Cataloging Rare Materials Defensively</a:t>
            </a:r>
          </a:p>
        </p:txBody>
      </p:sp>
      <p:sp>
        <p:nvSpPr>
          <p:cNvPr id="8" name="Slide Number Placeholder 7">
            <a:extLst>
              <a:ext uri="{FF2B5EF4-FFF2-40B4-BE49-F238E27FC236}">
                <a16:creationId xmlns:a16="http://schemas.microsoft.com/office/drawing/2014/main" id="{9EA05787-C0C2-F4D0-1AA8-9DFDF575E386}"/>
              </a:ext>
            </a:extLst>
          </p:cNvPr>
          <p:cNvSpPr>
            <a:spLocks noGrp="1"/>
          </p:cNvSpPr>
          <p:nvPr>
            <p:ph type="sldNum" sz="quarter" idx="14"/>
          </p:nvPr>
        </p:nvSpPr>
        <p:spPr/>
        <p:txBody>
          <a:bodyPr/>
          <a:lstStyle/>
          <a:p>
            <a:fld id="{42AC7B73-7B68-441A-8047-75BA31C9DB5A}" type="slidenum">
              <a:rPr lang="en-US" smtClean="0"/>
              <a:pPr/>
              <a:t>28</a:t>
            </a:fld>
            <a:endParaRPr lang="en-US"/>
          </a:p>
        </p:txBody>
      </p:sp>
      <p:sp>
        <p:nvSpPr>
          <p:cNvPr id="9" name="Date Placeholder 8">
            <a:extLst>
              <a:ext uri="{FF2B5EF4-FFF2-40B4-BE49-F238E27FC236}">
                <a16:creationId xmlns:a16="http://schemas.microsoft.com/office/drawing/2014/main" id="{E4051CCE-28A5-C48E-A799-C6DC74493F57}"/>
              </a:ext>
            </a:extLst>
          </p:cNvPr>
          <p:cNvSpPr>
            <a:spLocks noGrp="1"/>
          </p:cNvSpPr>
          <p:nvPr>
            <p:ph type="dt" sz="half" idx="16"/>
          </p:nvPr>
        </p:nvSpPr>
        <p:spPr/>
        <p:txBody>
          <a:bodyPr/>
          <a:lstStyle/>
          <a:p>
            <a:r>
              <a:rPr lang="en-US"/>
              <a:t>June 2023</a:t>
            </a:r>
          </a:p>
        </p:txBody>
      </p:sp>
    </p:spTree>
    <p:extLst>
      <p:ext uri="{BB962C8B-B14F-4D97-AF65-F5344CB8AC3E}">
        <p14:creationId xmlns:p14="http://schemas.microsoft.com/office/powerpoint/2010/main" val="1025508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8DDC67-DF98-F71B-DD30-A11B8BF825A7}"/>
              </a:ext>
            </a:extLst>
          </p:cNvPr>
          <p:cNvSpPr>
            <a:spLocks noGrp="1"/>
          </p:cNvSpPr>
          <p:nvPr>
            <p:ph type="body" sz="quarter" idx="13"/>
          </p:nvPr>
        </p:nvSpPr>
        <p:spPr/>
        <p:txBody>
          <a:bodyPr/>
          <a:lstStyle/>
          <a:p>
            <a:r>
              <a:rPr lang="en-US"/>
              <a:t>Notes about Edition Information</a:t>
            </a:r>
          </a:p>
        </p:txBody>
      </p:sp>
      <p:sp>
        <p:nvSpPr>
          <p:cNvPr id="3" name="Text Placeholder 2">
            <a:extLst>
              <a:ext uri="{FF2B5EF4-FFF2-40B4-BE49-F238E27FC236}">
                <a16:creationId xmlns:a16="http://schemas.microsoft.com/office/drawing/2014/main" id="{9C781330-B245-0976-F9F7-4CC12C72E59E}"/>
              </a:ext>
            </a:extLst>
          </p:cNvPr>
          <p:cNvSpPr>
            <a:spLocks noGrp="1"/>
          </p:cNvSpPr>
          <p:nvPr>
            <p:ph type="body" sz="quarter" idx="12"/>
          </p:nvPr>
        </p:nvSpPr>
        <p:spPr>
          <a:xfrm>
            <a:off x="340786" y="1029746"/>
            <a:ext cx="8439148" cy="3343845"/>
          </a:xfrm>
        </p:spPr>
        <p:txBody>
          <a:bodyPr vert="horz" lIns="91440" tIns="45720" rIns="91440" bIns="45720" anchor="t">
            <a:normAutofit fontScale="92500" lnSpcReduction="10000"/>
          </a:bodyPr>
          <a:lstStyle/>
          <a:p>
            <a:r>
              <a:rPr lang="en-US"/>
              <a:t>“If the resource does not contain an edition statement, but is known to contain significant changes from other editions, or an edition statement for it is provided by a reference source, do not supply an edition statement based on this information. Give the information in a note” (DCRM(M) 2B5.1.)</a:t>
            </a:r>
          </a:p>
          <a:p>
            <a:r>
              <a:rPr lang="en-US"/>
              <a:t>“Always record edition information, such as an </a:t>
            </a:r>
            <a:r>
              <a:rPr lang="en-US">
                <a:hlinkClick r:id="rId3"/>
              </a:rPr>
              <a:t>Edition statement</a:t>
            </a:r>
            <a:r>
              <a:rPr lang="en-US"/>
              <a:t> that is provided by a bibliographic or reference source for resources not containing an edition statement, but known to contain significant changes from other editions, as a Note on edition statement” (DCRMR 3.26.32.1)</a:t>
            </a:r>
            <a:endParaRPr lang="en-US">
              <a:cs typeface="Arial"/>
            </a:endParaRPr>
          </a:p>
        </p:txBody>
      </p:sp>
      <p:sp>
        <p:nvSpPr>
          <p:cNvPr id="6" name="Footer Placeholder 5">
            <a:extLst>
              <a:ext uri="{FF2B5EF4-FFF2-40B4-BE49-F238E27FC236}">
                <a16:creationId xmlns:a16="http://schemas.microsoft.com/office/drawing/2014/main" id="{CF7F4E72-9B0A-92B7-7145-477F24FBBAEA}"/>
              </a:ext>
            </a:extLst>
          </p:cNvPr>
          <p:cNvSpPr>
            <a:spLocks noGrp="1"/>
          </p:cNvSpPr>
          <p:nvPr>
            <p:ph type="ftr" sz="quarter" idx="3"/>
          </p:nvPr>
        </p:nvSpPr>
        <p:spPr/>
        <p:txBody>
          <a:bodyPr/>
          <a:lstStyle/>
          <a:p>
            <a:r>
              <a:rPr lang="en-US"/>
              <a:t>Virtual AskQC Office Hours: Cataloging Rare Materials Defensively</a:t>
            </a:r>
          </a:p>
        </p:txBody>
      </p:sp>
      <p:sp>
        <p:nvSpPr>
          <p:cNvPr id="7" name="Slide Number Placeholder 6">
            <a:extLst>
              <a:ext uri="{FF2B5EF4-FFF2-40B4-BE49-F238E27FC236}">
                <a16:creationId xmlns:a16="http://schemas.microsoft.com/office/drawing/2014/main" id="{C9958BD3-BFE1-C028-7797-60FE0AF31891}"/>
              </a:ext>
            </a:extLst>
          </p:cNvPr>
          <p:cNvSpPr>
            <a:spLocks noGrp="1"/>
          </p:cNvSpPr>
          <p:nvPr>
            <p:ph type="sldNum" sz="quarter" idx="15"/>
          </p:nvPr>
        </p:nvSpPr>
        <p:spPr/>
        <p:txBody>
          <a:bodyPr/>
          <a:lstStyle/>
          <a:p>
            <a:fld id="{42AC7B73-7B68-441A-8047-75BA31C9DB5A}" type="slidenum">
              <a:rPr lang="en-US" smtClean="0"/>
              <a:pPr/>
              <a:t>29</a:t>
            </a:fld>
            <a:endParaRPr lang="en-US"/>
          </a:p>
        </p:txBody>
      </p:sp>
      <p:sp>
        <p:nvSpPr>
          <p:cNvPr id="4" name="Date Placeholder 3">
            <a:extLst>
              <a:ext uri="{FF2B5EF4-FFF2-40B4-BE49-F238E27FC236}">
                <a16:creationId xmlns:a16="http://schemas.microsoft.com/office/drawing/2014/main" id="{2EB012F4-A7B9-0FEF-88A5-B4DB2F6DFA1C}"/>
              </a:ext>
            </a:extLst>
          </p:cNvPr>
          <p:cNvSpPr>
            <a:spLocks noGrp="1"/>
          </p:cNvSpPr>
          <p:nvPr>
            <p:ph type="dt" sz="half" idx="14"/>
          </p:nvPr>
        </p:nvSpPr>
        <p:spPr/>
        <p:txBody>
          <a:bodyPr/>
          <a:lstStyle/>
          <a:p>
            <a:r>
              <a:rPr lang="en-US"/>
              <a:t>June 2023</a:t>
            </a:r>
          </a:p>
        </p:txBody>
      </p:sp>
    </p:spTree>
    <p:extLst>
      <p:ext uri="{BB962C8B-B14F-4D97-AF65-F5344CB8AC3E}">
        <p14:creationId xmlns:p14="http://schemas.microsoft.com/office/powerpoint/2010/main" val="2947277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8D543C-EBB5-48B4-BD22-B33A407EA2B2}"/>
              </a:ext>
            </a:extLst>
          </p:cNvPr>
          <p:cNvSpPr>
            <a:spLocks noGrp="1"/>
          </p:cNvSpPr>
          <p:nvPr>
            <p:ph type="title"/>
          </p:nvPr>
        </p:nvSpPr>
        <p:spPr/>
        <p:txBody>
          <a:bodyPr/>
          <a:lstStyle/>
          <a:p>
            <a:r>
              <a:rPr lang="en-US"/>
              <a:t>Housekeeping</a:t>
            </a:r>
          </a:p>
        </p:txBody>
      </p:sp>
      <p:sp>
        <p:nvSpPr>
          <p:cNvPr id="10" name="Content Placeholder 9">
            <a:extLst>
              <a:ext uri="{FF2B5EF4-FFF2-40B4-BE49-F238E27FC236}">
                <a16:creationId xmlns:a16="http://schemas.microsoft.com/office/drawing/2014/main" id="{8CE5149C-24BC-4E13-BDA1-23183AADE8EF}"/>
              </a:ext>
            </a:extLst>
          </p:cNvPr>
          <p:cNvSpPr>
            <a:spLocks noGrp="1"/>
          </p:cNvSpPr>
          <p:nvPr>
            <p:ph sz="half" idx="1"/>
          </p:nvPr>
        </p:nvSpPr>
        <p:spPr/>
        <p:txBody>
          <a:bodyPr/>
          <a:lstStyle/>
          <a:p>
            <a:pPr marL="0" indent="0">
              <a:buNone/>
            </a:pPr>
            <a:r>
              <a:rPr lang="en-US">
                <a:solidFill>
                  <a:schemeClr val="bg2">
                    <a:lumMod val="75000"/>
                  </a:schemeClr>
                </a:solidFill>
              </a:rPr>
              <a:t>This session is being recorded</a:t>
            </a:r>
          </a:p>
          <a:p>
            <a:pPr marL="0" indent="0">
              <a:buNone/>
            </a:pPr>
            <a:r>
              <a:rPr lang="en-US"/>
              <a:t>All session recordings, slides, and notes are available at </a:t>
            </a:r>
            <a:r>
              <a:rPr lang="en-US">
                <a:hlinkClick r:id="rId2"/>
              </a:rPr>
              <a:t>oc.lc/askqc</a:t>
            </a:r>
            <a:endParaRPr lang="en-US"/>
          </a:p>
        </p:txBody>
      </p:sp>
      <p:sp>
        <p:nvSpPr>
          <p:cNvPr id="6" name="Date Placeholder 5">
            <a:extLst>
              <a:ext uri="{FF2B5EF4-FFF2-40B4-BE49-F238E27FC236}">
                <a16:creationId xmlns:a16="http://schemas.microsoft.com/office/drawing/2014/main" id="{337C63B5-569E-46B6-AE9C-8C66D8C8AF2B}"/>
              </a:ext>
            </a:extLst>
          </p:cNvPr>
          <p:cNvSpPr>
            <a:spLocks noGrp="1"/>
          </p:cNvSpPr>
          <p:nvPr>
            <p:ph type="dt" sz="half" idx="10"/>
          </p:nvPr>
        </p:nvSpPr>
        <p:spPr/>
        <p:txBody>
          <a:bodyPr/>
          <a:lstStyle/>
          <a:p>
            <a:r>
              <a:rPr lang="en-US"/>
              <a:t>June 2023</a:t>
            </a:r>
          </a:p>
        </p:txBody>
      </p:sp>
      <p:sp>
        <p:nvSpPr>
          <p:cNvPr id="7" name="Footer Placeholder 6">
            <a:extLst>
              <a:ext uri="{FF2B5EF4-FFF2-40B4-BE49-F238E27FC236}">
                <a16:creationId xmlns:a16="http://schemas.microsoft.com/office/drawing/2014/main" id="{E804B5DF-A4FA-4029-9F72-59078F7225DA}"/>
              </a:ext>
            </a:extLst>
          </p:cNvPr>
          <p:cNvSpPr>
            <a:spLocks noGrp="1"/>
          </p:cNvSpPr>
          <p:nvPr>
            <p:ph type="ftr" sz="quarter" idx="11"/>
          </p:nvPr>
        </p:nvSpPr>
        <p:spPr/>
        <p:txBody>
          <a:bodyPr/>
          <a:lstStyle/>
          <a:p>
            <a:r>
              <a:rPr lang="en-US"/>
              <a:t>Virtual AskQC Office Hours: Cataloging Rare Materials Defensively</a:t>
            </a:r>
          </a:p>
        </p:txBody>
      </p:sp>
      <p:sp>
        <p:nvSpPr>
          <p:cNvPr id="2" name="Slide Number Placeholder 1">
            <a:extLst>
              <a:ext uri="{FF2B5EF4-FFF2-40B4-BE49-F238E27FC236}">
                <a16:creationId xmlns:a16="http://schemas.microsoft.com/office/drawing/2014/main" id="{DCF08608-9179-4238-9829-7B8C2B01AF6B}"/>
              </a:ext>
            </a:extLst>
          </p:cNvPr>
          <p:cNvSpPr>
            <a:spLocks noGrp="1"/>
          </p:cNvSpPr>
          <p:nvPr>
            <p:ph type="sldNum" sz="quarter" idx="12"/>
          </p:nvPr>
        </p:nvSpPr>
        <p:spPr/>
        <p:txBody>
          <a:bodyPr/>
          <a:lstStyle/>
          <a:p>
            <a:fld id="{42AC7B73-7B68-441A-8047-75BA31C9DB5A}" type="slidenum">
              <a:rPr lang="en-US" smtClean="0"/>
              <a:pPr/>
              <a:t>3</a:t>
            </a:fld>
            <a:endParaRPr lang="en-US"/>
          </a:p>
        </p:txBody>
      </p:sp>
      <p:pic>
        <p:nvPicPr>
          <p:cNvPr id="11" name="Picture 10">
            <a:extLst>
              <a:ext uri="{FF2B5EF4-FFF2-40B4-BE49-F238E27FC236}">
                <a16:creationId xmlns:a16="http://schemas.microsoft.com/office/drawing/2014/main" id="{8CF95E50-EAD4-4531-A241-29D34096EEA8}"/>
              </a:ext>
            </a:extLst>
          </p:cNvPr>
          <p:cNvPicPr>
            <a:picLocks noChangeAspect="1"/>
          </p:cNvPicPr>
          <p:nvPr/>
        </p:nvPicPr>
        <p:blipFill>
          <a:blip r:embed="rId3"/>
          <a:stretch>
            <a:fillRect/>
          </a:stretch>
        </p:blipFill>
        <p:spPr>
          <a:xfrm>
            <a:off x="4629152" y="202823"/>
            <a:ext cx="4163107" cy="4323425"/>
          </a:xfrm>
          <a:prstGeom prst="rect">
            <a:avLst/>
          </a:prstGeom>
          <a:ln>
            <a:solidFill>
              <a:schemeClr val="tx1">
                <a:lumMod val="50000"/>
                <a:lumOff val="50000"/>
              </a:schemeClr>
            </a:solidFill>
          </a:ln>
        </p:spPr>
      </p:pic>
    </p:spTree>
    <p:extLst>
      <p:ext uri="{BB962C8B-B14F-4D97-AF65-F5344CB8AC3E}">
        <p14:creationId xmlns:p14="http://schemas.microsoft.com/office/powerpoint/2010/main" val="2066196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9BEBB3-6BFA-5B77-41BF-D17F611C2F12}"/>
              </a:ext>
            </a:extLst>
          </p:cNvPr>
          <p:cNvSpPr>
            <a:spLocks noGrp="1"/>
          </p:cNvSpPr>
          <p:nvPr>
            <p:ph type="body" sz="quarter" idx="13"/>
          </p:nvPr>
        </p:nvSpPr>
        <p:spPr/>
        <p:txBody>
          <a:bodyPr/>
          <a:lstStyle/>
          <a:p>
            <a:r>
              <a:rPr lang="en-US"/>
              <a:t>2nd print, 3rd ed</a:t>
            </a:r>
          </a:p>
          <a:p>
            <a:r>
              <a:rPr lang="en-US"/>
              <a:t> </a:t>
            </a:r>
          </a:p>
        </p:txBody>
      </p:sp>
      <p:sp>
        <p:nvSpPr>
          <p:cNvPr id="3" name="Text Placeholder 2">
            <a:extLst>
              <a:ext uri="{FF2B5EF4-FFF2-40B4-BE49-F238E27FC236}">
                <a16:creationId xmlns:a16="http://schemas.microsoft.com/office/drawing/2014/main" id="{AB3862E8-8D10-9354-6DD5-0DD77E84B105}"/>
              </a:ext>
            </a:extLst>
          </p:cNvPr>
          <p:cNvSpPr>
            <a:spLocks noGrp="1"/>
          </p:cNvSpPr>
          <p:nvPr>
            <p:ph type="body" sz="quarter" idx="15"/>
          </p:nvPr>
        </p:nvSpPr>
        <p:spPr/>
        <p:txBody>
          <a:bodyPr/>
          <a:lstStyle/>
          <a:p>
            <a:pPr marL="0" indent="0">
              <a:buNone/>
            </a:pPr>
            <a:r>
              <a:rPr lang="en-US"/>
              <a:t>4th version</a:t>
            </a:r>
          </a:p>
          <a:p>
            <a:pPr marL="0" indent="0">
              <a:buNone/>
            </a:pPr>
            <a:endParaRPr lang="en-US"/>
          </a:p>
        </p:txBody>
      </p:sp>
      <p:graphicFrame>
        <p:nvGraphicFramePr>
          <p:cNvPr id="6" name="Table 5">
            <a:extLst>
              <a:ext uri="{FF2B5EF4-FFF2-40B4-BE49-F238E27FC236}">
                <a16:creationId xmlns:a16="http://schemas.microsoft.com/office/drawing/2014/main" id="{F652D65A-E1CD-9397-D742-FD51356D1767}"/>
              </a:ext>
            </a:extLst>
          </p:cNvPr>
          <p:cNvGraphicFramePr>
            <a:graphicFrameLocks noGrp="1"/>
          </p:cNvGraphicFramePr>
          <p:nvPr>
            <p:extLst>
              <p:ext uri="{D42A27DB-BD31-4B8C-83A1-F6EECF244321}">
                <p14:modId xmlns:p14="http://schemas.microsoft.com/office/powerpoint/2010/main" val="370158052"/>
              </p:ext>
            </p:extLst>
          </p:nvPr>
        </p:nvGraphicFramePr>
        <p:xfrm>
          <a:off x="200720" y="975457"/>
          <a:ext cx="4371280" cy="2791163"/>
        </p:xfrm>
        <a:graphic>
          <a:graphicData uri="http://schemas.openxmlformats.org/drawingml/2006/table">
            <a:tbl>
              <a:tblPr firstRow="1" bandRow="1">
                <a:tableStyleId>{2D5ABB26-0587-4C30-8999-92F81FD0307C}</a:tableStyleId>
              </a:tblPr>
              <a:tblGrid>
                <a:gridCol w="492938">
                  <a:extLst>
                    <a:ext uri="{9D8B030D-6E8A-4147-A177-3AD203B41FA5}">
                      <a16:colId xmlns:a16="http://schemas.microsoft.com/office/drawing/2014/main" val="1219471735"/>
                    </a:ext>
                  </a:extLst>
                </a:gridCol>
                <a:gridCol w="212251">
                  <a:extLst>
                    <a:ext uri="{9D8B030D-6E8A-4147-A177-3AD203B41FA5}">
                      <a16:colId xmlns:a16="http://schemas.microsoft.com/office/drawing/2014/main" val="838464183"/>
                    </a:ext>
                  </a:extLst>
                </a:gridCol>
                <a:gridCol w="212251">
                  <a:extLst>
                    <a:ext uri="{9D8B030D-6E8A-4147-A177-3AD203B41FA5}">
                      <a16:colId xmlns:a16="http://schemas.microsoft.com/office/drawing/2014/main" val="1356410644"/>
                    </a:ext>
                  </a:extLst>
                </a:gridCol>
                <a:gridCol w="3453840">
                  <a:extLst>
                    <a:ext uri="{9D8B030D-6E8A-4147-A177-3AD203B41FA5}">
                      <a16:colId xmlns:a16="http://schemas.microsoft.com/office/drawing/2014/main" val="3955808789"/>
                    </a:ext>
                  </a:extLst>
                </a:gridCol>
              </a:tblGrid>
              <a:tr h="327132">
                <a:tc>
                  <a:txBody>
                    <a:bodyPr/>
                    <a:lstStyle/>
                    <a:p>
                      <a:r>
                        <a:rPr lang="en-US" sz="1400" b="0">
                          <a:solidFill>
                            <a:schemeClr val="tx1"/>
                          </a:solidFill>
                        </a:rPr>
                        <a:t>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Schubert, Franz, ǂd 1797-1828.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7467709"/>
                  </a:ext>
                </a:extLst>
              </a:tr>
              <a:tr h="702401">
                <a:tc>
                  <a:txBody>
                    <a:bodyPr/>
                    <a:lstStyle/>
                    <a:p>
                      <a:r>
                        <a:rPr lang="en-US" sz="1400" b="0">
                          <a:solidFill>
                            <a:schemeClr val="tx1"/>
                          </a:solidFill>
                        </a:rPr>
                        <a:t>245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400" b="0" i="0" kern="1200">
                          <a:solidFill>
                            <a:schemeClr val="tx1"/>
                          </a:solidFill>
                          <a:effectLst/>
                          <a:latin typeface="+mn-lt"/>
                          <a:ea typeface="+mn-ea"/>
                          <a:cs typeface="+mn-cs"/>
                        </a:rPr>
                        <a:t>Die Forelle : ǂb op. 32 / ǂc Gedicht von Schubart ; in Musik gesetzt für eine Singstimme mit Begleitung des Pianoforte von Franz Schubert.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4535212"/>
                  </a:ext>
                </a:extLst>
              </a:tr>
              <a:tr h="577245">
                <a:tc>
                  <a:txBody>
                    <a:bodyPr/>
                    <a:lstStyle/>
                    <a:p>
                      <a:r>
                        <a:rPr lang="en-US" sz="1400" b="0">
                          <a:solidFill>
                            <a:schemeClr val="tx1"/>
                          </a:solidFill>
                        </a:rPr>
                        <a:t>260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Wien : ǂb Diabelli, ǂc [approximately 1827]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2212807"/>
                  </a:ext>
                </a:extLst>
              </a:tr>
              <a:tr h="423746">
                <a:tc>
                  <a:txBody>
                    <a:bodyPr/>
                    <a:lstStyle/>
                    <a:p>
                      <a:r>
                        <a:rPr lang="en-US" sz="1400">
                          <a:solidFill>
                            <a:schemeClr val="tx1"/>
                          </a:solidFill>
                        </a:rPr>
                        <a:t>300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a:solidFill>
                            <a:schemeClr val="tx1"/>
                          </a:solidFill>
                        </a:rPr>
                        <a:t>1 score (7 pages) ; ǂc 26 x 34 cm</a:t>
                      </a:r>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576274"/>
                  </a:ext>
                </a:extLst>
              </a:tr>
              <a:tr h="386575">
                <a:tc>
                  <a:txBody>
                    <a:bodyPr/>
                    <a:lstStyle/>
                    <a:p>
                      <a:r>
                        <a:rPr lang="en-US" sz="1400" b="1">
                          <a:solidFill>
                            <a:schemeClr val="accent1">
                              <a:lumMod val="75000"/>
                            </a:schemeClr>
                          </a:solidFill>
                        </a:rPr>
                        <a:t>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a:solidFill>
                          <a:schemeClr val="accent1">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a:solidFill>
                          <a:schemeClr val="accent1">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a:solidFill>
                            <a:schemeClr val="accent1">
                              <a:lumMod val="75000"/>
                            </a:schemeClr>
                          </a:solidFill>
                        </a:rPr>
                        <a:t>Second print, 3rd edition (see Deutsch 550).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366519"/>
                  </a:ext>
                </a:extLst>
              </a:tr>
            </a:tbl>
          </a:graphicData>
        </a:graphic>
      </p:graphicFrame>
      <p:graphicFrame>
        <p:nvGraphicFramePr>
          <p:cNvPr id="7" name="Table 6">
            <a:extLst>
              <a:ext uri="{FF2B5EF4-FFF2-40B4-BE49-F238E27FC236}">
                <a16:creationId xmlns:a16="http://schemas.microsoft.com/office/drawing/2014/main" id="{B4FE3D59-B3BA-A047-54CA-D0F838C09DE5}"/>
              </a:ext>
            </a:extLst>
          </p:cNvPr>
          <p:cNvGraphicFramePr>
            <a:graphicFrameLocks noGrp="1"/>
          </p:cNvGraphicFramePr>
          <p:nvPr>
            <p:extLst>
              <p:ext uri="{D42A27DB-BD31-4B8C-83A1-F6EECF244321}">
                <p14:modId xmlns:p14="http://schemas.microsoft.com/office/powerpoint/2010/main" val="2969584417"/>
              </p:ext>
            </p:extLst>
          </p:nvPr>
        </p:nvGraphicFramePr>
        <p:xfrm>
          <a:off x="4676623" y="975457"/>
          <a:ext cx="4489547" cy="2598109"/>
        </p:xfrm>
        <a:graphic>
          <a:graphicData uri="http://schemas.openxmlformats.org/drawingml/2006/table">
            <a:tbl>
              <a:tblPr firstRow="1" bandRow="1">
                <a:tableStyleId>{2D5ABB26-0587-4C30-8999-92F81FD0307C}</a:tableStyleId>
              </a:tblPr>
              <a:tblGrid>
                <a:gridCol w="492938">
                  <a:extLst>
                    <a:ext uri="{9D8B030D-6E8A-4147-A177-3AD203B41FA5}">
                      <a16:colId xmlns:a16="http://schemas.microsoft.com/office/drawing/2014/main" val="1219471735"/>
                    </a:ext>
                  </a:extLst>
                </a:gridCol>
                <a:gridCol w="212251">
                  <a:extLst>
                    <a:ext uri="{9D8B030D-6E8A-4147-A177-3AD203B41FA5}">
                      <a16:colId xmlns:a16="http://schemas.microsoft.com/office/drawing/2014/main" val="838464183"/>
                    </a:ext>
                  </a:extLst>
                </a:gridCol>
                <a:gridCol w="330518">
                  <a:extLst>
                    <a:ext uri="{9D8B030D-6E8A-4147-A177-3AD203B41FA5}">
                      <a16:colId xmlns:a16="http://schemas.microsoft.com/office/drawing/2014/main" val="1356410644"/>
                    </a:ext>
                  </a:extLst>
                </a:gridCol>
                <a:gridCol w="3453840">
                  <a:extLst>
                    <a:ext uri="{9D8B030D-6E8A-4147-A177-3AD203B41FA5}">
                      <a16:colId xmlns:a16="http://schemas.microsoft.com/office/drawing/2014/main" val="3955808789"/>
                    </a:ext>
                  </a:extLst>
                </a:gridCol>
              </a:tblGrid>
              <a:tr h="309879">
                <a:tc>
                  <a:txBody>
                    <a:bodyPr/>
                    <a:lstStyle/>
                    <a:p>
                      <a:r>
                        <a:rPr lang="en-US" sz="1400" b="0">
                          <a:solidFill>
                            <a:schemeClr val="tx1"/>
                          </a:solidFill>
                        </a:rPr>
                        <a:t>100</a:t>
                      </a:r>
                    </a:p>
                  </a:txBody>
                  <a:tcPr/>
                </a:tc>
                <a:tc>
                  <a:txBody>
                    <a:bodyPr/>
                    <a:lstStyle/>
                    <a:p>
                      <a:r>
                        <a:rPr lang="en-US" sz="1400">
                          <a:solidFill>
                            <a:schemeClr val="tx1"/>
                          </a:solidFill>
                        </a:rPr>
                        <a:t>1</a:t>
                      </a:r>
                    </a:p>
                  </a:txBody>
                  <a:tcPr/>
                </a:tc>
                <a:tc>
                  <a:txBody>
                    <a:bodyPr/>
                    <a:lstStyle/>
                    <a:p>
                      <a:endParaRPr lang="en-US" sz="1400">
                        <a:solidFill>
                          <a:schemeClr val="tx1"/>
                        </a:solidFill>
                      </a:endParaRPr>
                    </a:p>
                  </a:txBody>
                  <a:tcPr/>
                </a:tc>
                <a:tc>
                  <a:txBody>
                    <a:bodyPr/>
                    <a:lstStyle/>
                    <a:p>
                      <a:r>
                        <a:rPr lang="en-US" sz="1400" b="0" i="0" kern="1200">
                          <a:solidFill>
                            <a:schemeClr val="tx1"/>
                          </a:solidFill>
                          <a:effectLst/>
                          <a:latin typeface="+mn-lt"/>
                          <a:ea typeface="+mn-ea"/>
                          <a:cs typeface="+mn-cs"/>
                        </a:rPr>
                        <a:t>Schubert, Franz, ǂd 1797-1828.</a:t>
                      </a:r>
                    </a:p>
                  </a:txBody>
                  <a:tcPr/>
                </a:tc>
                <a:extLst>
                  <a:ext uri="{0D108BD9-81ED-4DB2-BD59-A6C34878D82A}">
                    <a16:rowId xmlns:a16="http://schemas.microsoft.com/office/drawing/2014/main" val="2387467709"/>
                  </a:ext>
                </a:extLst>
              </a:tr>
              <a:tr h="664516">
                <a:tc>
                  <a:txBody>
                    <a:bodyPr/>
                    <a:lstStyle/>
                    <a:p>
                      <a:r>
                        <a:rPr lang="en-US" sz="1400" b="0">
                          <a:solidFill>
                            <a:schemeClr val="tx1"/>
                          </a:solidFill>
                        </a:rPr>
                        <a:t>245</a:t>
                      </a:r>
                    </a:p>
                  </a:txBody>
                  <a:tcPr/>
                </a:tc>
                <a:tc>
                  <a:txBody>
                    <a:bodyPr/>
                    <a:lstStyle/>
                    <a:p>
                      <a:r>
                        <a:rPr lang="en-US" sz="1400">
                          <a:solidFill>
                            <a:schemeClr val="tx1"/>
                          </a:solidFill>
                        </a:rPr>
                        <a:t>1</a:t>
                      </a:r>
                    </a:p>
                  </a:txBody>
                  <a:tcPr/>
                </a:tc>
                <a:tc>
                  <a:txBody>
                    <a:bodyPr/>
                    <a:lstStyle/>
                    <a:p>
                      <a:r>
                        <a:rPr lang="en-US" sz="1400">
                          <a:solidFill>
                            <a:schemeClr val="tx1"/>
                          </a:solidFill>
                        </a:rPr>
                        <a:t>4</a:t>
                      </a:r>
                    </a:p>
                  </a:txBody>
                  <a:tcPr/>
                </a:tc>
                <a:tc>
                  <a:txBody>
                    <a:bodyPr/>
                    <a:lstStyle/>
                    <a:p>
                      <a:r>
                        <a:rPr lang="de-DE" sz="1400" b="0" i="0" kern="1200">
                          <a:solidFill>
                            <a:schemeClr val="tx1"/>
                          </a:solidFill>
                          <a:effectLst/>
                          <a:latin typeface="+mn-lt"/>
                          <a:ea typeface="+mn-ea"/>
                          <a:cs typeface="+mn-cs"/>
                        </a:rPr>
                        <a:t>Die Forelle / ǂc Gedicht von Schubart ; in Musik gesetzt für eine Singstimme mit Begleitung des Pianoforte von Franz Schubert.</a:t>
                      </a:r>
                      <a:r>
                        <a:rPr lang="en-US" sz="1400" b="0" i="0" kern="1200">
                          <a:solidFill>
                            <a:schemeClr val="tx1"/>
                          </a:solidFill>
                          <a:effectLst/>
                          <a:latin typeface="+mn-lt"/>
                          <a:ea typeface="+mn-ea"/>
                          <a:cs typeface="+mn-cs"/>
                        </a:rPr>
                        <a:t>.</a:t>
                      </a:r>
                    </a:p>
                  </a:txBody>
                  <a:tcPr/>
                </a:tc>
                <a:extLst>
                  <a:ext uri="{0D108BD9-81ED-4DB2-BD59-A6C34878D82A}">
                    <a16:rowId xmlns:a16="http://schemas.microsoft.com/office/drawing/2014/main" val="3024535212"/>
                  </a:ext>
                </a:extLst>
              </a:tr>
              <a:tr h="401444">
                <a:tc>
                  <a:txBody>
                    <a:bodyPr/>
                    <a:lstStyle/>
                    <a:p>
                      <a:r>
                        <a:rPr lang="en-US" sz="1400" b="0">
                          <a:solidFill>
                            <a:schemeClr val="tx1"/>
                          </a:solidFill>
                        </a:rPr>
                        <a:t>260</a:t>
                      </a:r>
                    </a:p>
                  </a:txBody>
                  <a:tcPr/>
                </a:tc>
                <a:tc>
                  <a:txBody>
                    <a:bodyPr/>
                    <a:lstStyle/>
                    <a:p>
                      <a:endParaRPr lang="en-US" sz="1400">
                        <a:solidFill>
                          <a:schemeClr val="tx1"/>
                        </a:solidFill>
                      </a:endParaRPr>
                    </a:p>
                  </a:txBody>
                  <a:tcPr/>
                </a:tc>
                <a:tc>
                  <a:txBody>
                    <a:bodyPr/>
                    <a:lstStyle/>
                    <a:p>
                      <a:endParaRPr lang="en-US" sz="1400">
                        <a:solidFill>
                          <a:schemeClr val="tx1"/>
                        </a:solidFill>
                      </a:endParaRPr>
                    </a:p>
                  </a:txBody>
                  <a:tcPr/>
                </a:tc>
                <a:tc>
                  <a:txBody>
                    <a:bodyPr/>
                    <a:lstStyle/>
                    <a:p>
                      <a:r>
                        <a:rPr lang="en-US" sz="1400" b="0" i="0" kern="1200">
                          <a:solidFill>
                            <a:schemeClr val="tx1"/>
                          </a:solidFill>
                          <a:effectLst/>
                          <a:latin typeface="+mn-lt"/>
                          <a:ea typeface="+mn-ea"/>
                          <a:cs typeface="+mn-cs"/>
                        </a:rPr>
                        <a:t>Wien : ǂb Bey Ant. Diabelli, ǂc [1827]</a:t>
                      </a:r>
                    </a:p>
                  </a:txBody>
                  <a:tcPr/>
                </a:tc>
                <a:extLst>
                  <a:ext uri="{0D108BD9-81ED-4DB2-BD59-A6C34878D82A}">
                    <a16:rowId xmlns:a16="http://schemas.microsoft.com/office/drawing/2014/main" val="1502212807"/>
                  </a:ext>
                </a:extLst>
              </a:tr>
              <a:tr h="423746">
                <a:tc>
                  <a:txBody>
                    <a:bodyPr/>
                    <a:lstStyle/>
                    <a:p>
                      <a:r>
                        <a:rPr lang="en-US" sz="1400">
                          <a:solidFill>
                            <a:schemeClr val="tx1"/>
                          </a:solidFill>
                        </a:rPr>
                        <a:t>300</a:t>
                      </a:r>
                    </a:p>
                  </a:txBody>
                  <a:tcPr>
                    <a:lnB>
                      <a:noFill/>
                    </a:lnB>
                  </a:tcPr>
                </a:tc>
                <a:tc>
                  <a:txBody>
                    <a:bodyPr/>
                    <a:lstStyle/>
                    <a:p>
                      <a:endParaRPr lang="en-US" sz="1400">
                        <a:solidFill>
                          <a:schemeClr val="tx1"/>
                        </a:solidFill>
                      </a:endParaRPr>
                    </a:p>
                  </a:txBody>
                  <a:tcPr/>
                </a:tc>
                <a:tc>
                  <a:txBody>
                    <a:bodyPr/>
                    <a:lstStyle/>
                    <a:p>
                      <a:endParaRPr lang="en-US" sz="1400">
                        <a:solidFill>
                          <a:schemeClr val="tx1"/>
                        </a:solidFill>
                      </a:endParaRPr>
                    </a:p>
                  </a:txBody>
                  <a:tcPr>
                    <a:lnB>
                      <a:noFill/>
                    </a:lnB>
                  </a:tcPr>
                </a:tc>
                <a:tc>
                  <a:txBody>
                    <a:bodyPr/>
                    <a:lstStyle/>
                    <a:p>
                      <a:r>
                        <a:rPr lang="fr-FR" sz="1400">
                          <a:solidFill>
                            <a:schemeClr val="tx1"/>
                          </a:solidFill>
                        </a:rPr>
                        <a:t>1 score (7 pages) ; ǂc 25 x 33 cm</a:t>
                      </a:r>
                      <a:endParaRPr lang="en-US" sz="1400">
                        <a:solidFill>
                          <a:schemeClr val="tx1"/>
                        </a:solidFill>
                      </a:endParaRPr>
                    </a:p>
                  </a:txBody>
                  <a:tcPr>
                    <a:lnB w="12700" cap="flat" cmpd="sng" algn="ctr">
                      <a:noFill/>
                      <a:prstDash val="solid"/>
                      <a:round/>
                      <a:headEnd type="none" w="med" len="med"/>
                      <a:tailEnd type="none" w="med" len="med"/>
                    </a:lnB>
                  </a:tcPr>
                </a:tc>
                <a:extLst>
                  <a:ext uri="{0D108BD9-81ED-4DB2-BD59-A6C34878D82A}">
                    <a16:rowId xmlns:a16="http://schemas.microsoft.com/office/drawing/2014/main" val="2863576274"/>
                  </a:ext>
                </a:extLst>
              </a:tr>
              <a:tr h="386575">
                <a:tc>
                  <a:txBody>
                    <a:bodyPr/>
                    <a:lstStyle/>
                    <a:p>
                      <a:r>
                        <a:rPr lang="en-US" sz="1400" b="1">
                          <a:solidFill>
                            <a:schemeClr val="accent1">
                              <a:lumMod val="75000"/>
                            </a:schemeClr>
                          </a:solidFill>
                        </a:rPr>
                        <a:t>500</a:t>
                      </a: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400" b="1">
                        <a:solidFill>
                          <a:schemeClr val="accent1">
                            <a:lumMod val="75000"/>
                          </a:schemeClr>
                        </a:solidFill>
                      </a:endParaRPr>
                    </a:p>
                  </a:txBody>
                  <a:tcPr>
                    <a:lnL>
                      <a:noFill/>
                    </a:lnL>
                    <a:lnR>
                      <a:noFill/>
                    </a:lnR>
                  </a:tcPr>
                </a:tc>
                <a:tc>
                  <a:txBody>
                    <a:bodyPr/>
                    <a:lstStyle/>
                    <a:p>
                      <a:endParaRPr lang="en-US" sz="1400" b="1">
                        <a:solidFill>
                          <a:schemeClr val="accent1">
                            <a:lumMod val="75000"/>
                          </a:schemeClr>
                        </a:solidFill>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b="1">
                          <a:solidFill>
                            <a:schemeClr val="accent1">
                              <a:lumMod val="75000"/>
                            </a:schemeClr>
                          </a:solidFill>
                        </a:rPr>
                        <a:t>Fourth version, 1st separate ed., later issue. Cf. Deutsch, 550.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366519"/>
                  </a:ext>
                </a:extLst>
              </a:tr>
            </a:tbl>
          </a:graphicData>
        </a:graphic>
      </p:graphicFrame>
      <p:sp>
        <p:nvSpPr>
          <p:cNvPr id="5" name="Footer Placeholder 4">
            <a:extLst>
              <a:ext uri="{FF2B5EF4-FFF2-40B4-BE49-F238E27FC236}">
                <a16:creationId xmlns:a16="http://schemas.microsoft.com/office/drawing/2014/main" id="{C05ED9F3-4873-9C2E-B3A8-F0D8A4C6F9D0}"/>
              </a:ext>
            </a:extLst>
          </p:cNvPr>
          <p:cNvSpPr>
            <a:spLocks noGrp="1"/>
          </p:cNvSpPr>
          <p:nvPr>
            <p:ph type="ftr" sz="quarter" idx="3"/>
          </p:nvPr>
        </p:nvSpPr>
        <p:spPr>
          <a:xfrm>
            <a:off x="3227466" y="4785088"/>
            <a:ext cx="4884640" cy="274637"/>
          </a:xfrm>
          <a:prstGeom prst="rect">
            <a:avLst/>
          </a:prstGeom>
        </p:spPr>
        <p:txBody>
          <a:bodyPr/>
          <a:lstStyle/>
          <a:p>
            <a:r>
              <a:rPr lang="en-US"/>
              <a:t>Virtual AskQC Office Hours: Cataloging Rare Materials Defensively</a:t>
            </a:r>
          </a:p>
        </p:txBody>
      </p:sp>
      <p:sp>
        <p:nvSpPr>
          <p:cNvPr id="8" name="Slide Number Placeholder 7">
            <a:extLst>
              <a:ext uri="{FF2B5EF4-FFF2-40B4-BE49-F238E27FC236}">
                <a16:creationId xmlns:a16="http://schemas.microsoft.com/office/drawing/2014/main" id="{3058CDCA-975F-2C43-7A90-36266A481FA1}"/>
              </a:ext>
            </a:extLst>
          </p:cNvPr>
          <p:cNvSpPr>
            <a:spLocks noGrp="1"/>
          </p:cNvSpPr>
          <p:nvPr>
            <p:ph type="sldNum" sz="quarter" idx="14"/>
          </p:nvPr>
        </p:nvSpPr>
        <p:spPr/>
        <p:txBody>
          <a:bodyPr/>
          <a:lstStyle/>
          <a:p>
            <a:fld id="{42AC7B73-7B68-441A-8047-75BA31C9DB5A}" type="slidenum">
              <a:rPr lang="en-US" smtClean="0"/>
              <a:pPr/>
              <a:t>30</a:t>
            </a:fld>
            <a:endParaRPr lang="en-US"/>
          </a:p>
        </p:txBody>
      </p:sp>
      <p:sp>
        <p:nvSpPr>
          <p:cNvPr id="9" name="Date Placeholder 8">
            <a:extLst>
              <a:ext uri="{FF2B5EF4-FFF2-40B4-BE49-F238E27FC236}">
                <a16:creationId xmlns:a16="http://schemas.microsoft.com/office/drawing/2014/main" id="{3C49A92A-4F2A-24B7-BC59-F93986DACE2A}"/>
              </a:ext>
            </a:extLst>
          </p:cNvPr>
          <p:cNvSpPr>
            <a:spLocks noGrp="1"/>
          </p:cNvSpPr>
          <p:nvPr>
            <p:ph type="dt" sz="half" idx="16"/>
          </p:nvPr>
        </p:nvSpPr>
        <p:spPr/>
        <p:txBody>
          <a:bodyPr/>
          <a:lstStyle/>
          <a:p>
            <a:r>
              <a:rPr lang="en-US"/>
              <a:t>June 2023</a:t>
            </a:r>
          </a:p>
        </p:txBody>
      </p:sp>
    </p:spTree>
    <p:extLst>
      <p:ext uri="{BB962C8B-B14F-4D97-AF65-F5344CB8AC3E}">
        <p14:creationId xmlns:p14="http://schemas.microsoft.com/office/powerpoint/2010/main" val="2773282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2CE461-C5EC-D80F-1494-678CF4CDE0A4}"/>
              </a:ext>
            </a:extLst>
          </p:cNvPr>
          <p:cNvSpPr>
            <a:spLocks noGrp="1"/>
          </p:cNvSpPr>
          <p:nvPr>
            <p:ph type="body" sz="quarter" idx="10"/>
          </p:nvPr>
        </p:nvSpPr>
        <p:spPr/>
        <p:txBody>
          <a:bodyPr/>
          <a:lstStyle/>
          <a:p>
            <a:r>
              <a:rPr lang="en-US"/>
              <a:t>Notes</a:t>
            </a:r>
          </a:p>
        </p:txBody>
      </p:sp>
      <p:sp>
        <p:nvSpPr>
          <p:cNvPr id="3" name="Text Placeholder 2">
            <a:extLst>
              <a:ext uri="{FF2B5EF4-FFF2-40B4-BE49-F238E27FC236}">
                <a16:creationId xmlns:a16="http://schemas.microsoft.com/office/drawing/2014/main" id="{A4612A74-D7A4-FE50-E292-1651EB2FB7A9}"/>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EAD3FACC-3272-BDC6-63BE-6C1AE2026692}"/>
              </a:ext>
            </a:extLst>
          </p:cNvPr>
          <p:cNvSpPr>
            <a:spLocks noGrp="1"/>
          </p:cNvSpPr>
          <p:nvPr>
            <p:ph type="body" sz="quarter" idx="12"/>
          </p:nvPr>
        </p:nvSpPr>
        <p:spPr/>
        <p:txBody>
          <a:bodyPr/>
          <a:lstStyle/>
          <a:p>
            <a:endParaRPr lang="en-US"/>
          </a:p>
        </p:txBody>
      </p:sp>
      <p:sp>
        <p:nvSpPr>
          <p:cNvPr id="6" name="Footer Placeholder 5">
            <a:extLst>
              <a:ext uri="{FF2B5EF4-FFF2-40B4-BE49-F238E27FC236}">
                <a16:creationId xmlns:a16="http://schemas.microsoft.com/office/drawing/2014/main" id="{A7C1C012-63B0-EC73-3456-B6E73016ED2F}"/>
              </a:ext>
            </a:extLst>
          </p:cNvPr>
          <p:cNvSpPr>
            <a:spLocks noGrp="1"/>
          </p:cNvSpPr>
          <p:nvPr>
            <p:ph type="ftr" sz="quarter" idx="3"/>
          </p:nvPr>
        </p:nvSpPr>
        <p:spPr/>
        <p:txBody>
          <a:bodyPr/>
          <a:lstStyle/>
          <a:p>
            <a:r>
              <a:rPr lang="en-US"/>
              <a:t>Virtual AskQC Office Hours: Cataloging Rare Materials Defensively</a:t>
            </a:r>
          </a:p>
        </p:txBody>
      </p:sp>
      <p:sp>
        <p:nvSpPr>
          <p:cNvPr id="7" name="Slide Number Placeholder 6">
            <a:extLst>
              <a:ext uri="{FF2B5EF4-FFF2-40B4-BE49-F238E27FC236}">
                <a16:creationId xmlns:a16="http://schemas.microsoft.com/office/drawing/2014/main" id="{CD312B88-E8E8-D2FE-1DB2-686AA7104040}"/>
              </a:ext>
            </a:extLst>
          </p:cNvPr>
          <p:cNvSpPr>
            <a:spLocks noGrp="1"/>
          </p:cNvSpPr>
          <p:nvPr>
            <p:ph type="sldNum" sz="quarter" idx="14"/>
          </p:nvPr>
        </p:nvSpPr>
        <p:spPr/>
        <p:txBody>
          <a:bodyPr/>
          <a:lstStyle/>
          <a:p>
            <a:fld id="{42AC7B73-7B68-441A-8047-75BA31C9DB5A}" type="slidenum">
              <a:rPr lang="en-US" smtClean="0"/>
              <a:pPr/>
              <a:t>31</a:t>
            </a:fld>
            <a:endParaRPr lang="en-US"/>
          </a:p>
        </p:txBody>
      </p:sp>
      <p:sp>
        <p:nvSpPr>
          <p:cNvPr id="8" name="Date Placeholder 7">
            <a:extLst>
              <a:ext uri="{FF2B5EF4-FFF2-40B4-BE49-F238E27FC236}">
                <a16:creationId xmlns:a16="http://schemas.microsoft.com/office/drawing/2014/main" id="{673AAF11-8500-4660-D3B7-7E278986071F}"/>
              </a:ext>
            </a:extLst>
          </p:cNvPr>
          <p:cNvSpPr>
            <a:spLocks noGrp="1"/>
          </p:cNvSpPr>
          <p:nvPr>
            <p:ph type="dt" sz="half" idx="13"/>
          </p:nvPr>
        </p:nvSpPr>
        <p:spPr/>
        <p:txBody>
          <a:bodyPr/>
          <a:lstStyle/>
          <a:p>
            <a:r>
              <a:rPr lang="en-US"/>
              <a:t>June 2023</a:t>
            </a:r>
          </a:p>
        </p:txBody>
      </p:sp>
    </p:spTree>
    <p:extLst>
      <p:ext uri="{BB962C8B-B14F-4D97-AF65-F5344CB8AC3E}">
        <p14:creationId xmlns:p14="http://schemas.microsoft.com/office/powerpoint/2010/main" val="2506709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80A7D6-8600-5E56-9C8E-3ACCDC964A0A}"/>
              </a:ext>
            </a:extLst>
          </p:cNvPr>
          <p:cNvSpPr>
            <a:spLocks noGrp="1"/>
          </p:cNvSpPr>
          <p:nvPr>
            <p:ph type="body" sz="quarter" idx="13"/>
          </p:nvPr>
        </p:nvSpPr>
        <p:spPr/>
        <p:txBody>
          <a:bodyPr/>
          <a:lstStyle/>
          <a:p>
            <a:r>
              <a:rPr lang="en-US"/>
              <a:t>The Importance of Notes</a:t>
            </a:r>
          </a:p>
        </p:txBody>
      </p:sp>
      <p:sp>
        <p:nvSpPr>
          <p:cNvPr id="3" name="Text Placeholder 2">
            <a:extLst>
              <a:ext uri="{FF2B5EF4-FFF2-40B4-BE49-F238E27FC236}">
                <a16:creationId xmlns:a16="http://schemas.microsoft.com/office/drawing/2014/main" id="{04CDBD4C-CBA7-9FB1-BA4A-839CCF8E426F}"/>
              </a:ext>
            </a:extLst>
          </p:cNvPr>
          <p:cNvSpPr>
            <a:spLocks noGrp="1"/>
          </p:cNvSpPr>
          <p:nvPr>
            <p:ph type="body" sz="quarter" idx="12"/>
          </p:nvPr>
        </p:nvSpPr>
        <p:spPr/>
        <p:txBody>
          <a:bodyPr/>
          <a:lstStyle/>
          <a:p>
            <a:r>
              <a:rPr lang="en-US"/>
              <a:t>Notes recorded in 5XX fields may provide important information identifying similar manifestations</a:t>
            </a:r>
          </a:p>
          <a:p>
            <a:r>
              <a:rPr lang="en-US"/>
              <a:t>Notes may indicate different printings (different type-settings) that justify a new record for rare materials</a:t>
            </a:r>
          </a:p>
          <a:p>
            <a:r>
              <a:rPr lang="en-US"/>
              <a:t>Copy-specific notes (590 or 5XX with </a:t>
            </a:r>
            <a:r>
              <a:rPr lang="en-US" sz="2400" b="0" i="0" kern="1200">
                <a:solidFill>
                  <a:schemeClr val="tx1"/>
                </a:solidFill>
                <a:effectLst/>
                <a:latin typeface="+mn-lt"/>
                <a:ea typeface="+mn-ea"/>
                <a:cs typeface="+mn-cs"/>
              </a:rPr>
              <a:t>ǂ5) do not indicate different manifestations</a:t>
            </a:r>
            <a:endParaRPr lang="en-US"/>
          </a:p>
        </p:txBody>
      </p:sp>
      <p:sp>
        <p:nvSpPr>
          <p:cNvPr id="5" name="Footer Placeholder 4">
            <a:extLst>
              <a:ext uri="{FF2B5EF4-FFF2-40B4-BE49-F238E27FC236}">
                <a16:creationId xmlns:a16="http://schemas.microsoft.com/office/drawing/2014/main" id="{B99C7779-AABF-0F0C-4ACA-D5E0F99D1897}"/>
              </a:ext>
            </a:extLst>
          </p:cNvPr>
          <p:cNvSpPr>
            <a:spLocks noGrp="1"/>
          </p:cNvSpPr>
          <p:nvPr>
            <p:ph type="ftr" sz="quarter" idx="3"/>
          </p:nvPr>
        </p:nvSpPr>
        <p:spPr/>
        <p:txBody>
          <a:bodyPr/>
          <a:lstStyle/>
          <a:p>
            <a:r>
              <a:rPr lang="en-US"/>
              <a:t>Virtual AskQC Office Hours: Cataloging Rare Materials Defensively</a:t>
            </a:r>
          </a:p>
        </p:txBody>
      </p:sp>
      <p:sp>
        <p:nvSpPr>
          <p:cNvPr id="6" name="Slide Number Placeholder 5">
            <a:extLst>
              <a:ext uri="{FF2B5EF4-FFF2-40B4-BE49-F238E27FC236}">
                <a16:creationId xmlns:a16="http://schemas.microsoft.com/office/drawing/2014/main" id="{6A27DA92-0DA3-86DC-87EF-4546B9A693AC}"/>
              </a:ext>
            </a:extLst>
          </p:cNvPr>
          <p:cNvSpPr>
            <a:spLocks noGrp="1"/>
          </p:cNvSpPr>
          <p:nvPr>
            <p:ph type="sldNum" sz="quarter" idx="15"/>
          </p:nvPr>
        </p:nvSpPr>
        <p:spPr/>
        <p:txBody>
          <a:bodyPr/>
          <a:lstStyle/>
          <a:p>
            <a:fld id="{42AC7B73-7B68-441A-8047-75BA31C9DB5A}" type="slidenum">
              <a:rPr lang="en-US" smtClean="0"/>
              <a:pPr/>
              <a:t>32</a:t>
            </a:fld>
            <a:endParaRPr lang="en-US"/>
          </a:p>
        </p:txBody>
      </p:sp>
      <p:sp>
        <p:nvSpPr>
          <p:cNvPr id="7" name="Date Placeholder 6">
            <a:extLst>
              <a:ext uri="{FF2B5EF4-FFF2-40B4-BE49-F238E27FC236}">
                <a16:creationId xmlns:a16="http://schemas.microsoft.com/office/drawing/2014/main" id="{A4AB4C30-F46C-6906-0D05-83DD53518BC7}"/>
              </a:ext>
            </a:extLst>
          </p:cNvPr>
          <p:cNvSpPr>
            <a:spLocks noGrp="1"/>
          </p:cNvSpPr>
          <p:nvPr>
            <p:ph type="dt" sz="half" idx="14"/>
          </p:nvPr>
        </p:nvSpPr>
        <p:spPr/>
        <p:txBody>
          <a:bodyPr/>
          <a:lstStyle/>
          <a:p>
            <a:r>
              <a:rPr lang="en-US"/>
              <a:t>June 2023</a:t>
            </a:r>
          </a:p>
        </p:txBody>
      </p:sp>
    </p:spTree>
    <p:extLst>
      <p:ext uri="{BB962C8B-B14F-4D97-AF65-F5344CB8AC3E}">
        <p14:creationId xmlns:p14="http://schemas.microsoft.com/office/powerpoint/2010/main" val="3695397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9BEBB3-6BFA-5B77-41BF-D17F611C2F12}"/>
              </a:ext>
            </a:extLst>
          </p:cNvPr>
          <p:cNvSpPr>
            <a:spLocks noGrp="1"/>
          </p:cNvSpPr>
          <p:nvPr>
            <p:ph type="body" sz="quarter" idx="13"/>
          </p:nvPr>
        </p:nvSpPr>
        <p:spPr/>
        <p:txBody>
          <a:bodyPr/>
          <a:lstStyle/>
          <a:p>
            <a:r>
              <a:rPr lang="en-US"/>
              <a:t>A bill (26 lines)</a:t>
            </a:r>
          </a:p>
          <a:p>
            <a:r>
              <a:rPr lang="en-US"/>
              <a:t> </a:t>
            </a:r>
          </a:p>
        </p:txBody>
      </p:sp>
      <p:sp>
        <p:nvSpPr>
          <p:cNvPr id="3" name="Text Placeholder 2">
            <a:extLst>
              <a:ext uri="{FF2B5EF4-FFF2-40B4-BE49-F238E27FC236}">
                <a16:creationId xmlns:a16="http://schemas.microsoft.com/office/drawing/2014/main" id="{AB3862E8-8D10-9354-6DD5-0DD77E84B105}"/>
              </a:ext>
            </a:extLst>
          </p:cNvPr>
          <p:cNvSpPr>
            <a:spLocks noGrp="1"/>
          </p:cNvSpPr>
          <p:nvPr>
            <p:ph type="body" sz="quarter" idx="15"/>
          </p:nvPr>
        </p:nvSpPr>
        <p:spPr>
          <a:xfrm>
            <a:off x="4750965" y="116101"/>
            <a:ext cx="4296938" cy="602627"/>
          </a:xfrm>
        </p:spPr>
        <p:txBody>
          <a:bodyPr/>
          <a:lstStyle/>
          <a:p>
            <a:pPr marL="0" indent="0">
              <a:buNone/>
            </a:pPr>
            <a:r>
              <a:rPr lang="en-US"/>
              <a:t>A bill (25 lines)</a:t>
            </a:r>
          </a:p>
          <a:p>
            <a:pPr marL="0" indent="0">
              <a:buNone/>
            </a:pPr>
            <a:endParaRPr lang="en-US"/>
          </a:p>
        </p:txBody>
      </p:sp>
      <p:graphicFrame>
        <p:nvGraphicFramePr>
          <p:cNvPr id="6" name="Table 5">
            <a:extLst>
              <a:ext uri="{FF2B5EF4-FFF2-40B4-BE49-F238E27FC236}">
                <a16:creationId xmlns:a16="http://schemas.microsoft.com/office/drawing/2014/main" id="{F652D65A-E1CD-9397-D742-FD51356D1767}"/>
              </a:ext>
            </a:extLst>
          </p:cNvPr>
          <p:cNvGraphicFramePr>
            <a:graphicFrameLocks noGrp="1"/>
          </p:cNvGraphicFramePr>
          <p:nvPr>
            <p:extLst>
              <p:ext uri="{D42A27DB-BD31-4B8C-83A1-F6EECF244321}">
                <p14:modId xmlns:p14="http://schemas.microsoft.com/office/powerpoint/2010/main" val="1841252119"/>
              </p:ext>
            </p:extLst>
          </p:nvPr>
        </p:nvGraphicFramePr>
        <p:xfrm>
          <a:off x="200720" y="975457"/>
          <a:ext cx="4371280" cy="3160901"/>
        </p:xfrm>
        <a:graphic>
          <a:graphicData uri="http://schemas.openxmlformats.org/drawingml/2006/table">
            <a:tbl>
              <a:tblPr firstRow="1" bandRow="1">
                <a:tableStyleId>{2D5ABB26-0587-4C30-8999-92F81FD0307C}</a:tableStyleId>
              </a:tblPr>
              <a:tblGrid>
                <a:gridCol w="492938">
                  <a:extLst>
                    <a:ext uri="{9D8B030D-6E8A-4147-A177-3AD203B41FA5}">
                      <a16:colId xmlns:a16="http://schemas.microsoft.com/office/drawing/2014/main" val="1219471735"/>
                    </a:ext>
                  </a:extLst>
                </a:gridCol>
                <a:gridCol w="212251">
                  <a:extLst>
                    <a:ext uri="{9D8B030D-6E8A-4147-A177-3AD203B41FA5}">
                      <a16:colId xmlns:a16="http://schemas.microsoft.com/office/drawing/2014/main" val="838464183"/>
                    </a:ext>
                  </a:extLst>
                </a:gridCol>
                <a:gridCol w="212251">
                  <a:extLst>
                    <a:ext uri="{9D8B030D-6E8A-4147-A177-3AD203B41FA5}">
                      <a16:colId xmlns:a16="http://schemas.microsoft.com/office/drawing/2014/main" val="1356410644"/>
                    </a:ext>
                  </a:extLst>
                </a:gridCol>
                <a:gridCol w="3453840">
                  <a:extLst>
                    <a:ext uri="{9D8B030D-6E8A-4147-A177-3AD203B41FA5}">
                      <a16:colId xmlns:a16="http://schemas.microsoft.com/office/drawing/2014/main" val="3955808789"/>
                    </a:ext>
                  </a:extLst>
                </a:gridCol>
              </a:tblGrid>
              <a:tr h="615902">
                <a:tc>
                  <a:txBody>
                    <a:bodyPr/>
                    <a:lstStyle/>
                    <a:p>
                      <a:r>
                        <a:rPr lang="en-US" sz="1400" b="0">
                          <a:solidFill>
                            <a:schemeClr val="tx1"/>
                          </a:solidFill>
                        </a:rPr>
                        <a:t>245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A bill to establish an uniform system of bankruptcy throughout the United States.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7467709"/>
                  </a:ext>
                </a:extLst>
              </a:tr>
              <a:tr h="702401">
                <a:tc>
                  <a:txBody>
                    <a:bodyPr/>
                    <a:lstStyle/>
                    <a:p>
                      <a:r>
                        <a:rPr lang="en-US" sz="1400" b="0">
                          <a:solidFill>
                            <a:schemeClr val="tx1"/>
                          </a:solidFill>
                        </a:rPr>
                        <a:t>260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[Philadelphia] : ǂb Printed by Childs and Swaine, ǂc [1794?]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4535212"/>
                  </a:ext>
                </a:extLst>
              </a:tr>
              <a:tr h="419703">
                <a:tc>
                  <a:txBody>
                    <a:bodyPr/>
                    <a:lstStyle/>
                    <a:p>
                      <a:r>
                        <a:rPr lang="en-US" sz="1400" b="0">
                          <a:solidFill>
                            <a:schemeClr val="tx1"/>
                          </a:solidFill>
                        </a:rPr>
                        <a:t>300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13, [1] p. ; ǂc 33 cm. (fol.)</a:t>
                      </a:r>
                      <a:endParaRPr lang="en-US" sz="1400" b="1" i="0" kern="120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2212807"/>
                  </a:ext>
                </a:extLst>
              </a:tr>
              <a:tr h="0">
                <a:tc>
                  <a:txBody>
                    <a:bodyPr/>
                    <a:lstStyle/>
                    <a:p>
                      <a:r>
                        <a:rPr lang="en-US" sz="1400" b="1">
                          <a:solidFill>
                            <a:schemeClr val="accent1">
                              <a:lumMod val="75000"/>
                            </a:schemeClr>
                          </a:solidFill>
                        </a:rPr>
                        <a:t>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i="0" kern="1200">
                          <a:solidFill>
                            <a:schemeClr val="accent1">
                              <a:lumMod val="75000"/>
                            </a:schemeClr>
                          </a:solidFill>
                          <a:effectLst/>
                          <a:latin typeface="+mn-lt"/>
                          <a:ea typeface="+mn-ea"/>
                          <a:cs typeface="+mn-cs"/>
                        </a:rPr>
                        <a:t>Last line on p. [1] is numbered 26 and reads "for and recover the same in his own name and to his own use.“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576274"/>
                  </a:ext>
                </a:extLst>
              </a:tr>
              <a:tr h="237149">
                <a:tc>
                  <a:txBody>
                    <a:bodyPr/>
                    <a:lstStyle/>
                    <a:p>
                      <a:r>
                        <a:rPr lang="en-US" sz="1400">
                          <a:solidFill>
                            <a:schemeClr val="tx1"/>
                          </a:solidFill>
                        </a:rPr>
                        <a:t>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Signatures: [A]² B-C² [D]1.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2385905"/>
                  </a:ext>
                </a:extLst>
              </a:tr>
              <a:tr h="386575">
                <a:tc>
                  <a:txBody>
                    <a:bodyPr/>
                    <a:lstStyle/>
                    <a:p>
                      <a:r>
                        <a:rPr lang="en-US" sz="1400">
                          <a:solidFill>
                            <a:schemeClr val="tx1"/>
                          </a:solidFill>
                        </a:rPr>
                        <a:t>510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Bristol ǂc B8949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366519"/>
                  </a:ext>
                </a:extLst>
              </a:tr>
            </a:tbl>
          </a:graphicData>
        </a:graphic>
      </p:graphicFrame>
      <p:graphicFrame>
        <p:nvGraphicFramePr>
          <p:cNvPr id="7" name="Table 6">
            <a:extLst>
              <a:ext uri="{FF2B5EF4-FFF2-40B4-BE49-F238E27FC236}">
                <a16:creationId xmlns:a16="http://schemas.microsoft.com/office/drawing/2014/main" id="{B4FE3D59-B3BA-A047-54CA-D0F838C09DE5}"/>
              </a:ext>
            </a:extLst>
          </p:cNvPr>
          <p:cNvGraphicFramePr>
            <a:graphicFrameLocks noGrp="1"/>
          </p:cNvGraphicFramePr>
          <p:nvPr>
            <p:extLst>
              <p:ext uri="{D42A27DB-BD31-4B8C-83A1-F6EECF244321}">
                <p14:modId xmlns:p14="http://schemas.microsoft.com/office/powerpoint/2010/main" val="1931759015"/>
              </p:ext>
            </p:extLst>
          </p:nvPr>
        </p:nvGraphicFramePr>
        <p:xfrm>
          <a:off x="4676623" y="975457"/>
          <a:ext cx="4371280" cy="2786220"/>
        </p:xfrm>
        <a:graphic>
          <a:graphicData uri="http://schemas.openxmlformats.org/drawingml/2006/table">
            <a:tbl>
              <a:tblPr firstRow="1" bandRow="1">
                <a:tableStyleId>{2D5ABB26-0587-4C30-8999-92F81FD0307C}</a:tableStyleId>
              </a:tblPr>
              <a:tblGrid>
                <a:gridCol w="492938">
                  <a:extLst>
                    <a:ext uri="{9D8B030D-6E8A-4147-A177-3AD203B41FA5}">
                      <a16:colId xmlns:a16="http://schemas.microsoft.com/office/drawing/2014/main" val="1219471735"/>
                    </a:ext>
                  </a:extLst>
                </a:gridCol>
                <a:gridCol w="212251">
                  <a:extLst>
                    <a:ext uri="{9D8B030D-6E8A-4147-A177-3AD203B41FA5}">
                      <a16:colId xmlns:a16="http://schemas.microsoft.com/office/drawing/2014/main" val="838464183"/>
                    </a:ext>
                  </a:extLst>
                </a:gridCol>
                <a:gridCol w="212251">
                  <a:extLst>
                    <a:ext uri="{9D8B030D-6E8A-4147-A177-3AD203B41FA5}">
                      <a16:colId xmlns:a16="http://schemas.microsoft.com/office/drawing/2014/main" val="1356410644"/>
                    </a:ext>
                  </a:extLst>
                </a:gridCol>
                <a:gridCol w="3453840">
                  <a:extLst>
                    <a:ext uri="{9D8B030D-6E8A-4147-A177-3AD203B41FA5}">
                      <a16:colId xmlns:a16="http://schemas.microsoft.com/office/drawing/2014/main" val="3955808789"/>
                    </a:ext>
                  </a:extLst>
                </a:gridCol>
              </a:tblGrid>
              <a:tr h="563411">
                <a:tc>
                  <a:txBody>
                    <a:bodyPr/>
                    <a:lstStyle/>
                    <a:p>
                      <a:r>
                        <a:rPr lang="en-US" sz="1400" b="0">
                          <a:solidFill>
                            <a:schemeClr val="tx1"/>
                          </a:solidFill>
                        </a:rPr>
                        <a:t>245</a:t>
                      </a:r>
                    </a:p>
                  </a:txBody>
                  <a:tcPr/>
                </a:tc>
                <a:tc>
                  <a:txBody>
                    <a:bodyPr/>
                    <a:lstStyle/>
                    <a:p>
                      <a:r>
                        <a:rPr lang="en-US" sz="1400">
                          <a:solidFill>
                            <a:schemeClr val="tx1"/>
                          </a:solidFill>
                        </a:rPr>
                        <a:t>1</a:t>
                      </a:r>
                    </a:p>
                  </a:txBody>
                  <a:tcPr/>
                </a:tc>
                <a:tc>
                  <a:txBody>
                    <a:bodyPr/>
                    <a:lstStyle/>
                    <a:p>
                      <a:r>
                        <a:rPr lang="en-US" sz="1400">
                          <a:solidFill>
                            <a:schemeClr val="tx1"/>
                          </a:solidFill>
                        </a:rPr>
                        <a:t>0</a:t>
                      </a:r>
                    </a:p>
                  </a:txBody>
                  <a:tcPr/>
                </a:tc>
                <a:tc>
                  <a:txBody>
                    <a:bodyPr/>
                    <a:lstStyle/>
                    <a:p>
                      <a:r>
                        <a:rPr lang="en-US" sz="1400" b="0" i="0" kern="1200">
                          <a:solidFill>
                            <a:schemeClr val="tx1"/>
                          </a:solidFill>
                          <a:effectLst/>
                          <a:latin typeface="+mn-lt"/>
                          <a:ea typeface="+mn-ea"/>
                          <a:cs typeface="+mn-cs"/>
                        </a:rPr>
                        <a:t>A bill to establish an uniform system of bankruptcy throughout the United States.</a:t>
                      </a:r>
                    </a:p>
                  </a:txBody>
                  <a:tcPr/>
                </a:tc>
                <a:extLst>
                  <a:ext uri="{0D108BD9-81ED-4DB2-BD59-A6C34878D82A}">
                    <a16:rowId xmlns:a16="http://schemas.microsoft.com/office/drawing/2014/main" val="2387467709"/>
                  </a:ext>
                </a:extLst>
              </a:tr>
              <a:tr h="379142">
                <a:tc>
                  <a:txBody>
                    <a:bodyPr/>
                    <a:lstStyle/>
                    <a:p>
                      <a:r>
                        <a:rPr lang="en-US" sz="1400" b="0">
                          <a:solidFill>
                            <a:schemeClr val="tx1"/>
                          </a:solidFill>
                        </a:rPr>
                        <a:t>260</a:t>
                      </a:r>
                    </a:p>
                  </a:txBody>
                  <a:tcPr/>
                </a:tc>
                <a:tc>
                  <a:txBody>
                    <a:bodyPr/>
                    <a:lstStyle/>
                    <a:p>
                      <a:endParaRPr lang="en-US" sz="1400">
                        <a:solidFill>
                          <a:schemeClr val="tx1"/>
                        </a:solidFill>
                      </a:endParaRPr>
                    </a:p>
                  </a:txBody>
                  <a:tcPr/>
                </a:tc>
                <a:tc>
                  <a:txBody>
                    <a:bodyPr/>
                    <a:lstStyle/>
                    <a:p>
                      <a:endParaRPr lang="en-US" sz="1400">
                        <a:solidFill>
                          <a:schemeClr val="tx1"/>
                        </a:solidFill>
                      </a:endParaRPr>
                    </a:p>
                  </a:txBody>
                  <a:tcPr/>
                </a:tc>
                <a:tc>
                  <a:txBody>
                    <a:bodyPr/>
                    <a:lstStyle/>
                    <a:p>
                      <a:r>
                        <a:rPr lang="en-US" sz="1400" b="0" i="0" kern="1200">
                          <a:solidFill>
                            <a:schemeClr val="tx1"/>
                          </a:solidFill>
                          <a:effectLst/>
                          <a:latin typeface="+mn-lt"/>
                          <a:ea typeface="+mn-ea"/>
                          <a:cs typeface="+mn-cs"/>
                        </a:rPr>
                        <a:t>[Philadelphia? : ǂb s.n., ǂc 1794?]</a:t>
                      </a:r>
                    </a:p>
                  </a:txBody>
                  <a:tcPr/>
                </a:tc>
                <a:extLst>
                  <a:ext uri="{0D108BD9-81ED-4DB2-BD59-A6C34878D82A}">
                    <a16:rowId xmlns:a16="http://schemas.microsoft.com/office/drawing/2014/main" val="3024535212"/>
                  </a:ext>
                </a:extLst>
              </a:tr>
              <a:tr h="379141">
                <a:tc>
                  <a:txBody>
                    <a:bodyPr/>
                    <a:lstStyle/>
                    <a:p>
                      <a:r>
                        <a:rPr lang="en-US" sz="1400" b="0">
                          <a:solidFill>
                            <a:schemeClr val="tx1"/>
                          </a:solidFill>
                        </a:rPr>
                        <a:t>300</a:t>
                      </a:r>
                    </a:p>
                  </a:txBody>
                  <a:tcPr/>
                </a:tc>
                <a:tc>
                  <a:txBody>
                    <a:bodyPr/>
                    <a:lstStyle/>
                    <a:p>
                      <a:endParaRPr lang="en-US" sz="1400">
                        <a:solidFill>
                          <a:schemeClr val="tx1"/>
                        </a:solidFill>
                      </a:endParaRPr>
                    </a:p>
                  </a:txBody>
                  <a:tcPr/>
                </a:tc>
                <a:tc>
                  <a:txBody>
                    <a:bodyPr/>
                    <a:lstStyle/>
                    <a:p>
                      <a:endParaRPr lang="en-US" sz="1400">
                        <a:solidFill>
                          <a:schemeClr val="tx1"/>
                        </a:solidFill>
                      </a:endParaRPr>
                    </a:p>
                  </a:txBody>
                  <a:tcPr/>
                </a:tc>
                <a:tc>
                  <a:txBody>
                    <a:bodyPr/>
                    <a:lstStyle/>
                    <a:p>
                      <a:r>
                        <a:rPr lang="en-US" sz="1400" b="0" i="0" kern="1200">
                          <a:solidFill>
                            <a:schemeClr val="tx1"/>
                          </a:solidFill>
                          <a:effectLst/>
                          <a:latin typeface="+mn-lt"/>
                          <a:ea typeface="+mn-ea"/>
                          <a:cs typeface="+mn-cs"/>
                        </a:rPr>
                        <a:t>13, [1] p. ; ǂc 34 cm. (fol.)</a:t>
                      </a:r>
                    </a:p>
                  </a:txBody>
                  <a:tcPr/>
                </a:tc>
                <a:extLst>
                  <a:ext uri="{0D108BD9-81ED-4DB2-BD59-A6C34878D82A}">
                    <a16:rowId xmlns:a16="http://schemas.microsoft.com/office/drawing/2014/main" val="1502212807"/>
                  </a:ext>
                </a:extLst>
              </a:tr>
              <a:tr h="237149">
                <a:tc>
                  <a:txBody>
                    <a:bodyPr/>
                    <a:lstStyle/>
                    <a:p>
                      <a:r>
                        <a:rPr lang="en-US" sz="1400" b="1">
                          <a:solidFill>
                            <a:schemeClr val="accent1">
                              <a:lumMod val="75000"/>
                            </a:schemeClr>
                          </a:solidFill>
                        </a:rPr>
                        <a:t>500</a:t>
                      </a:r>
                    </a:p>
                  </a:txBody>
                  <a:tcPr>
                    <a:lnB>
                      <a:noFill/>
                    </a:lnB>
                  </a:tcPr>
                </a:tc>
                <a:tc>
                  <a:txBody>
                    <a:bodyPr/>
                    <a:lstStyle/>
                    <a:p>
                      <a:endParaRPr lang="en-US" sz="1400">
                        <a:solidFill>
                          <a:schemeClr val="tx1"/>
                        </a:solidFill>
                      </a:endParaRPr>
                    </a:p>
                  </a:txBody>
                  <a:tcPr/>
                </a:tc>
                <a:tc>
                  <a:txBody>
                    <a:bodyPr/>
                    <a:lstStyle/>
                    <a:p>
                      <a:endParaRPr lang="en-US" sz="1400">
                        <a:solidFill>
                          <a:schemeClr val="tx1"/>
                        </a:solidFill>
                      </a:endParaRPr>
                    </a:p>
                  </a:txBody>
                  <a:tcPr>
                    <a:lnB>
                      <a:noFill/>
                    </a:lnB>
                  </a:tcPr>
                </a:tc>
                <a:tc>
                  <a:txBody>
                    <a:bodyPr/>
                    <a:lstStyle/>
                    <a:p>
                      <a:r>
                        <a:rPr lang="en-US" sz="1400" b="1">
                          <a:solidFill>
                            <a:schemeClr val="accent1">
                              <a:lumMod val="75000"/>
                            </a:schemeClr>
                          </a:solidFill>
                        </a:rPr>
                        <a:t>Last line on p. [1] is numbered 25 and reads "the same in his own name and to his own use."</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2863576274"/>
                  </a:ext>
                </a:extLst>
              </a:tr>
              <a:tr h="346431">
                <a:tc>
                  <a:txBody>
                    <a:bodyPr/>
                    <a:lstStyle/>
                    <a:p>
                      <a:r>
                        <a:rPr lang="en-US" sz="1400">
                          <a:solidFill>
                            <a:schemeClr val="tx1"/>
                          </a:solidFill>
                        </a:rPr>
                        <a:t>500</a:t>
                      </a: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400">
                        <a:solidFill>
                          <a:schemeClr val="tx1"/>
                        </a:solidFill>
                      </a:endParaRPr>
                    </a:p>
                  </a:txBody>
                  <a:tcPr>
                    <a:lnL>
                      <a:noFill/>
                    </a:lnL>
                    <a:lnR>
                      <a:noFill/>
                    </a:lnR>
                  </a:tcPr>
                </a:tc>
                <a:tc>
                  <a:txBody>
                    <a:bodyPr/>
                    <a:lstStyle/>
                    <a:p>
                      <a:endParaRPr lang="en-US" sz="1400">
                        <a:solidFill>
                          <a:schemeClr val="tx1"/>
                        </a:solidFill>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a:solidFill>
                            <a:schemeClr val="tx1"/>
                          </a:solidFill>
                        </a:rPr>
                        <a:t>Not in Evans or Bristol.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366519"/>
                  </a:ext>
                </a:extLst>
              </a:tr>
              <a:tr h="386575">
                <a:tc>
                  <a:txBody>
                    <a:bodyPr/>
                    <a:lstStyle/>
                    <a:p>
                      <a:r>
                        <a:rPr lang="en-US" sz="1400">
                          <a:solidFill>
                            <a:schemeClr val="tx1"/>
                          </a:solidFill>
                        </a:rPr>
                        <a:t>500</a:t>
                      </a: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400">
                        <a:solidFill>
                          <a:schemeClr val="tx1"/>
                        </a:solidFill>
                      </a:endParaRPr>
                    </a:p>
                  </a:txBody>
                  <a:tcPr>
                    <a:lnL>
                      <a:noFill/>
                    </a:lnL>
                    <a:lnR>
                      <a:noFill/>
                    </a:lnR>
                  </a:tcPr>
                </a:tc>
                <a:tc>
                  <a:txBody>
                    <a:bodyPr/>
                    <a:lstStyle/>
                    <a:p>
                      <a:endParaRPr lang="en-US" sz="1400">
                        <a:solidFill>
                          <a:schemeClr val="tx1"/>
                        </a:solidFill>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a:solidFill>
                            <a:schemeClr val="tx1"/>
                          </a:solidFill>
                        </a:rPr>
                        <a:t>Signatures: [A]² B-C² D1.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1584724"/>
                  </a:ext>
                </a:extLst>
              </a:tr>
            </a:tbl>
          </a:graphicData>
        </a:graphic>
      </p:graphicFrame>
      <p:sp>
        <p:nvSpPr>
          <p:cNvPr id="5" name="Footer Placeholder 4">
            <a:extLst>
              <a:ext uri="{FF2B5EF4-FFF2-40B4-BE49-F238E27FC236}">
                <a16:creationId xmlns:a16="http://schemas.microsoft.com/office/drawing/2014/main" id="{625721B5-D50E-CBB6-192A-31C9762196FC}"/>
              </a:ext>
            </a:extLst>
          </p:cNvPr>
          <p:cNvSpPr>
            <a:spLocks noGrp="1"/>
          </p:cNvSpPr>
          <p:nvPr>
            <p:ph type="ftr" sz="quarter" idx="3"/>
          </p:nvPr>
        </p:nvSpPr>
        <p:spPr>
          <a:xfrm>
            <a:off x="3227466" y="4785088"/>
            <a:ext cx="4884640" cy="274637"/>
          </a:xfrm>
          <a:prstGeom prst="rect">
            <a:avLst/>
          </a:prstGeom>
        </p:spPr>
        <p:txBody>
          <a:bodyPr/>
          <a:lstStyle/>
          <a:p>
            <a:r>
              <a:rPr lang="en-US"/>
              <a:t>Virtual AskQC Office Hours: Cataloging Rare Materials Defensively</a:t>
            </a:r>
          </a:p>
        </p:txBody>
      </p:sp>
      <p:sp>
        <p:nvSpPr>
          <p:cNvPr id="8" name="Slide Number Placeholder 7">
            <a:extLst>
              <a:ext uri="{FF2B5EF4-FFF2-40B4-BE49-F238E27FC236}">
                <a16:creationId xmlns:a16="http://schemas.microsoft.com/office/drawing/2014/main" id="{ABD57BF1-BB37-6C21-1E6E-8012D984D271}"/>
              </a:ext>
            </a:extLst>
          </p:cNvPr>
          <p:cNvSpPr>
            <a:spLocks noGrp="1"/>
          </p:cNvSpPr>
          <p:nvPr>
            <p:ph type="sldNum" sz="quarter" idx="14"/>
          </p:nvPr>
        </p:nvSpPr>
        <p:spPr/>
        <p:txBody>
          <a:bodyPr/>
          <a:lstStyle/>
          <a:p>
            <a:fld id="{42AC7B73-7B68-441A-8047-75BA31C9DB5A}" type="slidenum">
              <a:rPr lang="en-US" smtClean="0"/>
              <a:pPr/>
              <a:t>33</a:t>
            </a:fld>
            <a:endParaRPr lang="en-US"/>
          </a:p>
        </p:txBody>
      </p:sp>
      <p:sp>
        <p:nvSpPr>
          <p:cNvPr id="9" name="Date Placeholder 8">
            <a:extLst>
              <a:ext uri="{FF2B5EF4-FFF2-40B4-BE49-F238E27FC236}">
                <a16:creationId xmlns:a16="http://schemas.microsoft.com/office/drawing/2014/main" id="{A1F2F877-23C2-0697-C65C-9DBCDDF63809}"/>
              </a:ext>
            </a:extLst>
          </p:cNvPr>
          <p:cNvSpPr>
            <a:spLocks noGrp="1"/>
          </p:cNvSpPr>
          <p:nvPr>
            <p:ph type="dt" sz="half" idx="16"/>
          </p:nvPr>
        </p:nvSpPr>
        <p:spPr/>
        <p:txBody>
          <a:bodyPr/>
          <a:lstStyle/>
          <a:p>
            <a:r>
              <a:rPr lang="en-US"/>
              <a:t>June 2023</a:t>
            </a:r>
          </a:p>
        </p:txBody>
      </p:sp>
    </p:spTree>
    <p:extLst>
      <p:ext uri="{BB962C8B-B14F-4D97-AF65-F5344CB8AC3E}">
        <p14:creationId xmlns:p14="http://schemas.microsoft.com/office/powerpoint/2010/main" val="4036003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174038" cy="1200329"/>
          </a:xfrm>
        </p:spPr>
        <p:txBody>
          <a:bodyPr/>
          <a:lstStyle/>
          <a:p>
            <a:r>
              <a:rPr lang="en-US" err="1"/>
              <a:t>ElEments</a:t>
            </a:r>
            <a:r>
              <a:rPr lang="en-US"/>
              <a:t> for Rare Materials</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
        <p:nvSpPr>
          <p:cNvPr id="5" name="TextBox 4">
            <a:extLst>
              <a:ext uri="{FF2B5EF4-FFF2-40B4-BE49-F238E27FC236}">
                <a16:creationId xmlns:a16="http://schemas.microsoft.com/office/drawing/2014/main" id="{8F41BE89-8921-53F4-14E7-FEA9CF21B673}"/>
              </a:ext>
            </a:extLst>
          </p:cNvPr>
          <p:cNvSpPr txBox="1"/>
          <p:nvPr/>
        </p:nvSpPr>
        <p:spPr>
          <a:xfrm>
            <a:off x="810883" y="2571750"/>
            <a:ext cx="7410091" cy="1200329"/>
          </a:xfrm>
          <a:prstGeom prst="rect">
            <a:avLst/>
          </a:prstGeom>
          <a:noFill/>
        </p:spPr>
        <p:txBody>
          <a:bodyPr wrap="square" rtlCol="0">
            <a:spAutoFit/>
          </a:bodyPr>
          <a:lstStyle/>
          <a:p>
            <a:r>
              <a:rPr lang="en-US" sz="2400" i="1">
                <a:solidFill>
                  <a:schemeClr val="bg1"/>
                </a:solidFill>
              </a:rPr>
              <a:t>Note: These elements are often found in bibliographic records for rare materials, but they are not exclusive to rare materials.</a:t>
            </a:r>
          </a:p>
        </p:txBody>
      </p:sp>
      <p:sp>
        <p:nvSpPr>
          <p:cNvPr id="7" name="Footer Placeholder 6">
            <a:extLst>
              <a:ext uri="{FF2B5EF4-FFF2-40B4-BE49-F238E27FC236}">
                <a16:creationId xmlns:a16="http://schemas.microsoft.com/office/drawing/2014/main" id="{6DA2BE9D-3F17-EEA5-7225-16296EEBFAED}"/>
              </a:ext>
            </a:extLst>
          </p:cNvPr>
          <p:cNvSpPr>
            <a:spLocks noGrp="1"/>
          </p:cNvSpPr>
          <p:nvPr>
            <p:ph type="ftr" sz="quarter" idx="3"/>
          </p:nvPr>
        </p:nvSpPr>
        <p:spPr/>
        <p:txBody>
          <a:bodyPr/>
          <a:lstStyle/>
          <a:p>
            <a:r>
              <a:rPr lang="en-US"/>
              <a:t>Virtual AskQC Office Hours: Cataloging Rare Materials Defensively</a:t>
            </a:r>
          </a:p>
        </p:txBody>
      </p:sp>
      <p:sp>
        <p:nvSpPr>
          <p:cNvPr id="8" name="Slide Number Placeholder 7">
            <a:extLst>
              <a:ext uri="{FF2B5EF4-FFF2-40B4-BE49-F238E27FC236}">
                <a16:creationId xmlns:a16="http://schemas.microsoft.com/office/drawing/2014/main" id="{66404F71-A6A3-DA3F-1EB2-C69815ACA185}"/>
              </a:ext>
            </a:extLst>
          </p:cNvPr>
          <p:cNvSpPr>
            <a:spLocks noGrp="1"/>
          </p:cNvSpPr>
          <p:nvPr>
            <p:ph type="sldNum" sz="quarter" idx="14"/>
          </p:nvPr>
        </p:nvSpPr>
        <p:spPr/>
        <p:txBody>
          <a:bodyPr/>
          <a:lstStyle/>
          <a:p>
            <a:fld id="{42AC7B73-7B68-441A-8047-75BA31C9DB5A}" type="slidenum">
              <a:rPr lang="en-US" smtClean="0"/>
              <a:pPr/>
              <a:t>34</a:t>
            </a:fld>
            <a:endParaRPr lang="en-US"/>
          </a:p>
        </p:txBody>
      </p:sp>
      <p:sp>
        <p:nvSpPr>
          <p:cNvPr id="9" name="Date Placeholder 8">
            <a:extLst>
              <a:ext uri="{FF2B5EF4-FFF2-40B4-BE49-F238E27FC236}">
                <a16:creationId xmlns:a16="http://schemas.microsoft.com/office/drawing/2014/main" id="{DD8C4522-232A-0B6D-37B5-2FE494455619}"/>
              </a:ext>
            </a:extLst>
          </p:cNvPr>
          <p:cNvSpPr>
            <a:spLocks noGrp="1"/>
          </p:cNvSpPr>
          <p:nvPr>
            <p:ph type="dt" sz="half" idx="13"/>
          </p:nvPr>
        </p:nvSpPr>
        <p:spPr/>
        <p:txBody>
          <a:bodyPr/>
          <a:lstStyle/>
          <a:p>
            <a:r>
              <a:rPr lang="en-US"/>
              <a:t>June 2023</a:t>
            </a:r>
          </a:p>
        </p:txBody>
      </p:sp>
    </p:spTree>
    <p:extLst>
      <p:ext uri="{BB962C8B-B14F-4D97-AF65-F5344CB8AC3E}">
        <p14:creationId xmlns:p14="http://schemas.microsoft.com/office/powerpoint/2010/main" val="2043393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0E243F-6D0A-3820-F7E2-933062D1DE64}"/>
              </a:ext>
            </a:extLst>
          </p:cNvPr>
          <p:cNvSpPr>
            <a:spLocks noGrp="1"/>
          </p:cNvSpPr>
          <p:nvPr>
            <p:ph type="body" sz="quarter" idx="13"/>
          </p:nvPr>
        </p:nvSpPr>
        <p:spPr/>
        <p:txBody>
          <a:bodyPr/>
          <a:lstStyle/>
          <a:p>
            <a:r>
              <a:rPr lang="en-US"/>
              <a:t>Bibliographic Format</a:t>
            </a:r>
          </a:p>
        </p:txBody>
      </p:sp>
      <p:sp>
        <p:nvSpPr>
          <p:cNvPr id="3" name="Text Placeholder 2">
            <a:extLst>
              <a:ext uri="{FF2B5EF4-FFF2-40B4-BE49-F238E27FC236}">
                <a16:creationId xmlns:a16="http://schemas.microsoft.com/office/drawing/2014/main" id="{3D77C9EA-4E76-F805-D1B2-80FBE912E6AF}"/>
              </a:ext>
            </a:extLst>
          </p:cNvPr>
          <p:cNvSpPr>
            <a:spLocks noGrp="1"/>
          </p:cNvSpPr>
          <p:nvPr>
            <p:ph type="body" sz="quarter" idx="12"/>
          </p:nvPr>
        </p:nvSpPr>
        <p:spPr/>
        <p:txBody>
          <a:bodyPr>
            <a:normAutofit fontScale="92500" lnSpcReduction="10000"/>
          </a:bodyPr>
          <a:lstStyle/>
          <a:p>
            <a:r>
              <a:rPr lang="en-US" sz="2300"/>
              <a:t>RDA definition: “A proportional relationship between a whole sheet in a printed or manuscript resource, and the individual leaves that result if that sheet is left full, cut, or folded.”</a:t>
            </a:r>
          </a:p>
          <a:p>
            <a:r>
              <a:rPr lang="en-US" sz="2300"/>
              <a:t>RDA 3.12 and DCRMR 6.29</a:t>
            </a:r>
          </a:p>
          <a:p>
            <a:r>
              <a:rPr lang="en-US" sz="2300"/>
              <a:t>Bibliographic format identifies a manifestation by providing information about its leaves, e.g., chain-lines direction, uncut height, and watermark position</a:t>
            </a:r>
          </a:p>
          <a:p>
            <a:r>
              <a:rPr lang="en-US" sz="2300"/>
              <a:t>May be recorded in field 300 and/or 340</a:t>
            </a:r>
          </a:p>
          <a:p>
            <a:pPr lvl="1"/>
            <a:r>
              <a:rPr lang="en-US" sz="1900" b="1">
                <a:solidFill>
                  <a:schemeClr val="accent3">
                    <a:lumMod val="75000"/>
                  </a:schemeClr>
                </a:solidFill>
              </a:rPr>
              <a:t>Example: </a:t>
            </a:r>
            <a:r>
              <a:rPr lang="en-US" sz="1900"/>
              <a:t>300		39 pages : </a:t>
            </a:r>
            <a:r>
              <a:rPr lang="en-US" sz="1900" b="0" i="0" kern="1200" err="1">
                <a:solidFill>
                  <a:schemeClr val="tx1"/>
                </a:solidFill>
                <a:effectLst/>
                <a:latin typeface="+mn-lt"/>
                <a:ea typeface="+mn-ea"/>
                <a:cs typeface="+mn-cs"/>
              </a:rPr>
              <a:t>ǂb</a:t>
            </a:r>
            <a:r>
              <a:rPr lang="en-US" sz="1900" b="0" i="0" kern="1200">
                <a:solidFill>
                  <a:schemeClr val="tx1"/>
                </a:solidFill>
                <a:effectLst/>
                <a:latin typeface="+mn-lt"/>
                <a:ea typeface="+mn-ea"/>
                <a:cs typeface="+mn-cs"/>
              </a:rPr>
              <a:t> illustrations (woodcuts) ; </a:t>
            </a:r>
            <a:r>
              <a:rPr lang="en-US" sz="1900" b="0" i="0" kern="1200" err="1">
                <a:solidFill>
                  <a:schemeClr val="tx1"/>
                </a:solidFill>
                <a:effectLst/>
                <a:latin typeface="+mn-lt"/>
                <a:ea typeface="+mn-ea"/>
                <a:cs typeface="+mn-cs"/>
              </a:rPr>
              <a:t>ǂc</a:t>
            </a:r>
            <a:r>
              <a:rPr lang="en-US" sz="1900" b="0" i="0" kern="1200">
                <a:solidFill>
                  <a:schemeClr val="tx1"/>
                </a:solidFill>
                <a:effectLst/>
                <a:latin typeface="+mn-lt"/>
                <a:ea typeface="+mn-ea"/>
                <a:cs typeface="+mn-cs"/>
              </a:rPr>
              <a:t> 20 cm (8vo)</a:t>
            </a:r>
          </a:p>
          <a:p>
            <a:pPr lvl="1"/>
            <a:r>
              <a:rPr lang="en-US" sz="1900" b="1">
                <a:solidFill>
                  <a:schemeClr val="accent3">
                    <a:lumMod val="75000"/>
                  </a:schemeClr>
                </a:solidFill>
              </a:rPr>
              <a:t>Example: </a:t>
            </a:r>
            <a:r>
              <a:rPr lang="en-US" sz="1900"/>
              <a:t>340		</a:t>
            </a:r>
            <a:r>
              <a:rPr lang="en-US" sz="1900" b="0" i="0" kern="1200" err="1">
                <a:solidFill>
                  <a:schemeClr val="tx1"/>
                </a:solidFill>
                <a:effectLst/>
                <a:latin typeface="+mn-lt"/>
                <a:ea typeface="+mn-ea"/>
                <a:cs typeface="+mn-cs"/>
              </a:rPr>
              <a:t>ǂm</a:t>
            </a:r>
            <a:r>
              <a:rPr lang="en-US" sz="1900" b="0" i="0" kern="1200">
                <a:solidFill>
                  <a:schemeClr val="tx1"/>
                </a:solidFill>
                <a:effectLst/>
                <a:latin typeface="+mn-lt"/>
                <a:ea typeface="+mn-ea"/>
                <a:cs typeface="+mn-cs"/>
              </a:rPr>
              <a:t> 8vo ǂ2 </a:t>
            </a:r>
            <a:r>
              <a:rPr lang="en-US" sz="1900" b="0" i="0" kern="1200" err="1">
                <a:solidFill>
                  <a:schemeClr val="tx1"/>
                </a:solidFill>
                <a:effectLst/>
                <a:latin typeface="+mn-lt"/>
                <a:ea typeface="+mn-ea"/>
                <a:cs typeface="+mn-cs"/>
              </a:rPr>
              <a:t>rdabf</a:t>
            </a:r>
            <a:endParaRPr lang="en-US" sz="1900"/>
          </a:p>
          <a:p>
            <a:endParaRPr lang="en-US"/>
          </a:p>
        </p:txBody>
      </p:sp>
      <p:sp>
        <p:nvSpPr>
          <p:cNvPr id="4" name="Footer Placeholder 3">
            <a:extLst>
              <a:ext uri="{FF2B5EF4-FFF2-40B4-BE49-F238E27FC236}">
                <a16:creationId xmlns:a16="http://schemas.microsoft.com/office/drawing/2014/main" id="{7EC22B2F-D086-E33A-4677-6DB702C3BB49}"/>
              </a:ext>
            </a:extLst>
          </p:cNvPr>
          <p:cNvSpPr>
            <a:spLocks noGrp="1"/>
          </p:cNvSpPr>
          <p:nvPr>
            <p:ph type="ftr" sz="quarter" idx="3"/>
          </p:nvPr>
        </p:nvSpPr>
        <p:spPr/>
        <p:txBody>
          <a:bodyPr/>
          <a:lstStyle/>
          <a:p>
            <a:r>
              <a:rPr lang="en-US"/>
              <a:t>Virtual </a:t>
            </a:r>
            <a:r>
              <a:rPr lang="en-US" err="1"/>
              <a:t>AskQC</a:t>
            </a:r>
            <a:r>
              <a:rPr lang="en-US"/>
              <a:t> Office Hours: Cataloging Rare Materials Defensively</a:t>
            </a:r>
          </a:p>
        </p:txBody>
      </p:sp>
      <p:sp>
        <p:nvSpPr>
          <p:cNvPr id="5" name="Date Placeholder 4">
            <a:extLst>
              <a:ext uri="{FF2B5EF4-FFF2-40B4-BE49-F238E27FC236}">
                <a16:creationId xmlns:a16="http://schemas.microsoft.com/office/drawing/2014/main" id="{2A7A24F1-DD87-F974-B648-0B0A50A47940}"/>
              </a:ext>
            </a:extLst>
          </p:cNvPr>
          <p:cNvSpPr>
            <a:spLocks noGrp="1"/>
          </p:cNvSpPr>
          <p:nvPr>
            <p:ph type="dt" sz="half" idx="14"/>
          </p:nvPr>
        </p:nvSpPr>
        <p:spPr/>
        <p:txBody>
          <a:bodyPr/>
          <a:lstStyle/>
          <a:p>
            <a:r>
              <a:rPr lang="en-US"/>
              <a:t>June 2023</a:t>
            </a:r>
          </a:p>
        </p:txBody>
      </p:sp>
      <p:sp>
        <p:nvSpPr>
          <p:cNvPr id="6" name="Slide Number Placeholder 5">
            <a:extLst>
              <a:ext uri="{FF2B5EF4-FFF2-40B4-BE49-F238E27FC236}">
                <a16:creationId xmlns:a16="http://schemas.microsoft.com/office/drawing/2014/main" id="{09FF025D-F877-65E4-5E8E-EDD4D843EA13}"/>
              </a:ext>
            </a:extLst>
          </p:cNvPr>
          <p:cNvSpPr>
            <a:spLocks noGrp="1"/>
          </p:cNvSpPr>
          <p:nvPr>
            <p:ph type="sldNum" sz="quarter" idx="15"/>
          </p:nvPr>
        </p:nvSpPr>
        <p:spPr/>
        <p:txBody>
          <a:bodyPr/>
          <a:lstStyle/>
          <a:p>
            <a:fld id="{42AC7B73-7B68-441A-8047-75BA31C9DB5A}" type="slidenum">
              <a:rPr lang="en-US" smtClean="0"/>
              <a:pPr/>
              <a:t>35</a:t>
            </a:fld>
            <a:endParaRPr lang="en-US"/>
          </a:p>
        </p:txBody>
      </p:sp>
    </p:spTree>
    <p:extLst>
      <p:ext uri="{BB962C8B-B14F-4D97-AF65-F5344CB8AC3E}">
        <p14:creationId xmlns:p14="http://schemas.microsoft.com/office/powerpoint/2010/main" val="2899731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9BEBB3-6BFA-5B77-41BF-D17F611C2F12}"/>
              </a:ext>
            </a:extLst>
          </p:cNvPr>
          <p:cNvSpPr>
            <a:spLocks noGrp="1"/>
          </p:cNvSpPr>
          <p:nvPr>
            <p:ph type="body" sz="quarter" idx="13"/>
          </p:nvPr>
        </p:nvSpPr>
        <p:spPr/>
        <p:txBody>
          <a:bodyPr/>
          <a:lstStyle/>
          <a:p>
            <a:r>
              <a:rPr lang="en-US"/>
              <a:t>Hamlet 12mo</a:t>
            </a:r>
          </a:p>
          <a:p>
            <a:r>
              <a:rPr lang="en-US"/>
              <a:t> </a:t>
            </a:r>
          </a:p>
        </p:txBody>
      </p:sp>
      <p:sp>
        <p:nvSpPr>
          <p:cNvPr id="3" name="Text Placeholder 2">
            <a:extLst>
              <a:ext uri="{FF2B5EF4-FFF2-40B4-BE49-F238E27FC236}">
                <a16:creationId xmlns:a16="http://schemas.microsoft.com/office/drawing/2014/main" id="{AB3862E8-8D10-9354-6DD5-0DD77E84B105}"/>
              </a:ext>
            </a:extLst>
          </p:cNvPr>
          <p:cNvSpPr>
            <a:spLocks noGrp="1"/>
          </p:cNvSpPr>
          <p:nvPr>
            <p:ph type="body" sz="quarter" idx="15"/>
          </p:nvPr>
        </p:nvSpPr>
        <p:spPr/>
        <p:txBody>
          <a:bodyPr/>
          <a:lstStyle/>
          <a:p>
            <a:pPr marL="0" indent="0">
              <a:buNone/>
            </a:pPr>
            <a:r>
              <a:rPr lang="en-US"/>
              <a:t>Hamlet 8vo</a:t>
            </a:r>
          </a:p>
          <a:p>
            <a:pPr marL="0" indent="0">
              <a:buNone/>
            </a:pPr>
            <a:endParaRPr lang="en-US"/>
          </a:p>
        </p:txBody>
      </p:sp>
      <p:graphicFrame>
        <p:nvGraphicFramePr>
          <p:cNvPr id="6" name="Table 5">
            <a:extLst>
              <a:ext uri="{FF2B5EF4-FFF2-40B4-BE49-F238E27FC236}">
                <a16:creationId xmlns:a16="http://schemas.microsoft.com/office/drawing/2014/main" id="{F652D65A-E1CD-9397-D742-FD51356D1767}"/>
              </a:ext>
            </a:extLst>
          </p:cNvPr>
          <p:cNvGraphicFramePr>
            <a:graphicFrameLocks noGrp="1"/>
          </p:cNvGraphicFramePr>
          <p:nvPr>
            <p:extLst>
              <p:ext uri="{D42A27DB-BD31-4B8C-83A1-F6EECF244321}">
                <p14:modId xmlns:p14="http://schemas.microsoft.com/office/powerpoint/2010/main" val="1668130897"/>
              </p:ext>
            </p:extLst>
          </p:nvPr>
        </p:nvGraphicFramePr>
        <p:xfrm>
          <a:off x="200720" y="736653"/>
          <a:ext cx="4371280" cy="3645004"/>
        </p:xfrm>
        <a:graphic>
          <a:graphicData uri="http://schemas.openxmlformats.org/drawingml/2006/table">
            <a:tbl>
              <a:tblPr firstRow="1" bandRow="1">
                <a:tableStyleId>{2D5ABB26-0587-4C30-8999-92F81FD0307C}</a:tableStyleId>
              </a:tblPr>
              <a:tblGrid>
                <a:gridCol w="492938">
                  <a:extLst>
                    <a:ext uri="{9D8B030D-6E8A-4147-A177-3AD203B41FA5}">
                      <a16:colId xmlns:a16="http://schemas.microsoft.com/office/drawing/2014/main" val="1219471735"/>
                    </a:ext>
                  </a:extLst>
                </a:gridCol>
                <a:gridCol w="212251">
                  <a:extLst>
                    <a:ext uri="{9D8B030D-6E8A-4147-A177-3AD203B41FA5}">
                      <a16:colId xmlns:a16="http://schemas.microsoft.com/office/drawing/2014/main" val="838464183"/>
                    </a:ext>
                  </a:extLst>
                </a:gridCol>
                <a:gridCol w="212251">
                  <a:extLst>
                    <a:ext uri="{9D8B030D-6E8A-4147-A177-3AD203B41FA5}">
                      <a16:colId xmlns:a16="http://schemas.microsoft.com/office/drawing/2014/main" val="1356410644"/>
                    </a:ext>
                  </a:extLst>
                </a:gridCol>
                <a:gridCol w="3453840">
                  <a:extLst>
                    <a:ext uri="{9D8B030D-6E8A-4147-A177-3AD203B41FA5}">
                      <a16:colId xmlns:a16="http://schemas.microsoft.com/office/drawing/2014/main" val="3955808789"/>
                    </a:ext>
                  </a:extLst>
                </a:gridCol>
              </a:tblGrid>
              <a:tr h="615902">
                <a:tc>
                  <a:txBody>
                    <a:bodyPr/>
                    <a:lstStyle/>
                    <a:p>
                      <a:r>
                        <a:rPr lang="en-US" sz="1400" b="0">
                          <a:solidFill>
                            <a:schemeClr val="tx1"/>
                          </a:solidFill>
                        </a:rPr>
                        <a:t>245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Hamlet, Prince of Denmark : </a:t>
                      </a:r>
                      <a:r>
                        <a:rPr lang="en-US" sz="1400" b="0" i="0" kern="1200" err="1">
                          <a:solidFill>
                            <a:schemeClr val="tx1"/>
                          </a:solidFill>
                          <a:effectLst/>
                          <a:latin typeface="+mn-lt"/>
                          <a:ea typeface="+mn-ea"/>
                          <a:cs typeface="+mn-cs"/>
                        </a:rPr>
                        <a:t>ǂb</a:t>
                      </a:r>
                      <a:r>
                        <a:rPr lang="en-US" sz="1400" b="0" i="0" kern="1200">
                          <a:solidFill>
                            <a:schemeClr val="tx1"/>
                          </a:solidFill>
                          <a:effectLst/>
                          <a:latin typeface="+mn-lt"/>
                          <a:ea typeface="+mn-ea"/>
                          <a:cs typeface="+mn-cs"/>
                        </a:rPr>
                        <a:t> a tragedy : as it is now acted by His Majesty's Servants / </a:t>
                      </a:r>
                      <a:r>
                        <a:rPr lang="en-US" sz="1400" b="0" i="0" kern="1200" err="1">
                          <a:solidFill>
                            <a:schemeClr val="tx1"/>
                          </a:solidFill>
                          <a:effectLst/>
                          <a:latin typeface="+mn-lt"/>
                          <a:ea typeface="+mn-ea"/>
                          <a:cs typeface="+mn-cs"/>
                        </a:rPr>
                        <a:t>ǂc</a:t>
                      </a:r>
                      <a:r>
                        <a:rPr lang="en-US" sz="1400" b="0" i="0" kern="1200">
                          <a:solidFill>
                            <a:schemeClr val="tx1"/>
                          </a:solidFill>
                          <a:effectLst/>
                          <a:latin typeface="+mn-lt"/>
                          <a:ea typeface="+mn-ea"/>
                          <a:cs typeface="+mn-cs"/>
                        </a:rPr>
                        <a:t> written by William </a:t>
                      </a:r>
                      <a:r>
                        <a:rPr lang="en-US" sz="1400" b="0" i="0" kern="1200" err="1">
                          <a:solidFill>
                            <a:schemeClr val="tx1"/>
                          </a:solidFill>
                          <a:effectLst/>
                          <a:latin typeface="+mn-lt"/>
                          <a:ea typeface="+mn-ea"/>
                          <a:cs typeface="+mn-cs"/>
                        </a:rPr>
                        <a:t>Shakespear</a:t>
                      </a:r>
                      <a:r>
                        <a:rPr lang="en-US" sz="1400" b="0" i="0" kern="1200">
                          <a:solidFill>
                            <a:schemeClr val="tx1"/>
                          </a:solidFill>
                          <a:effectLst/>
                          <a:latin typeface="+mn-lt"/>
                          <a:ea typeface="+mn-ea"/>
                          <a:cs typeface="+mn-cs"/>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7467709"/>
                  </a:ext>
                </a:extLst>
              </a:tr>
              <a:tr h="702401">
                <a:tc>
                  <a:txBody>
                    <a:bodyPr/>
                    <a:lstStyle/>
                    <a:p>
                      <a:r>
                        <a:rPr lang="en-US" sz="1400" b="0">
                          <a:solidFill>
                            <a:schemeClr val="tx1"/>
                          </a:solidFill>
                        </a:rPr>
                        <a:t>260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London : </a:t>
                      </a:r>
                      <a:r>
                        <a:rPr lang="en-US" sz="1400" b="0" i="0" kern="1200" err="1">
                          <a:solidFill>
                            <a:schemeClr val="tx1"/>
                          </a:solidFill>
                          <a:effectLst/>
                          <a:latin typeface="+mn-lt"/>
                          <a:ea typeface="+mn-ea"/>
                          <a:cs typeface="+mn-cs"/>
                        </a:rPr>
                        <a:t>ǂb</a:t>
                      </a:r>
                      <a:r>
                        <a:rPr lang="en-US" sz="1400" b="0" i="0" kern="1200">
                          <a:solidFill>
                            <a:schemeClr val="tx1"/>
                          </a:solidFill>
                          <a:effectLst/>
                          <a:latin typeface="+mn-lt"/>
                          <a:ea typeface="+mn-ea"/>
                          <a:cs typeface="+mn-cs"/>
                        </a:rPr>
                        <a:t> Printed by J. Darby for M. Wellington at the King's Head, over against St. </a:t>
                      </a:r>
                      <a:r>
                        <a:rPr lang="en-US" sz="1400" b="0" i="0" kern="1200" err="1">
                          <a:solidFill>
                            <a:schemeClr val="tx1"/>
                          </a:solidFill>
                          <a:effectLst/>
                          <a:latin typeface="+mn-lt"/>
                          <a:ea typeface="+mn-ea"/>
                          <a:cs typeface="+mn-cs"/>
                        </a:rPr>
                        <a:t>Clement's</a:t>
                      </a:r>
                      <a:r>
                        <a:rPr lang="en-US" sz="1400" b="0" i="0" kern="1200">
                          <a:solidFill>
                            <a:schemeClr val="tx1"/>
                          </a:solidFill>
                          <a:effectLst/>
                          <a:latin typeface="+mn-lt"/>
                          <a:ea typeface="+mn-ea"/>
                          <a:cs typeface="+mn-cs"/>
                        </a:rPr>
                        <a:t> Church, in the Strand, </a:t>
                      </a:r>
                      <a:r>
                        <a:rPr lang="en-US" sz="1400" b="0" i="0" kern="1200" err="1">
                          <a:solidFill>
                            <a:schemeClr val="tx1"/>
                          </a:solidFill>
                          <a:effectLst/>
                          <a:latin typeface="+mn-lt"/>
                          <a:ea typeface="+mn-ea"/>
                          <a:cs typeface="+mn-cs"/>
                        </a:rPr>
                        <a:t>ǂc</a:t>
                      </a:r>
                      <a:r>
                        <a:rPr lang="en-US" sz="1400" b="0" i="0" kern="1200">
                          <a:solidFill>
                            <a:schemeClr val="tx1"/>
                          </a:solidFill>
                          <a:effectLst/>
                          <a:latin typeface="+mn-lt"/>
                          <a:ea typeface="+mn-ea"/>
                          <a:cs typeface="+mn-cs"/>
                        </a:rPr>
                        <a:t> 1718.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4535212"/>
                  </a:ext>
                </a:extLst>
              </a:tr>
              <a:tr h="577245">
                <a:tc>
                  <a:txBody>
                    <a:bodyPr/>
                    <a:lstStyle/>
                    <a:p>
                      <a:r>
                        <a:rPr lang="en-US" sz="1400" b="1">
                          <a:solidFill>
                            <a:schemeClr val="accent1">
                              <a:lumMod val="75000"/>
                            </a:schemeClr>
                          </a:solidFill>
                        </a:rPr>
                        <a:t>300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107, [1] p. : ǂb 1 ill. (engraving) ; ǂc 17 cm </a:t>
                      </a:r>
                      <a:r>
                        <a:rPr lang="en-US" sz="1400" b="1" i="0" kern="1200">
                          <a:solidFill>
                            <a:schemeClr val="accent1">
                              <a:lumMod val="75000"/>
                            </a:schemeClr>
                          </a:solidFill>
                          <a:effectLst/>
                          <a:latin typeface="+mn-lt"/>
                          <a:ea typeface="+mn-ea"/>
                          <a:cs typeface="+mn-cs"/>
                        </a:rPr>
                        <a:t>(12mo)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2212807"/>
                  </a:ext>
                </a:extLst>
              </a:tr>
              <a:tr h="367678">
                <a:tc>
                  <a:txBody>
                    <a:bodyPr/>
                    <a:lstStyle/>
                    <a:p>
                      <a:r>
                        <a:rPr lang="en-US" sz="1400" b="1">
                          <a:solidFill>
                            <a:schemeClr val="accent1">
                              <a:lumMod val="75000"/>
                            </a:schemeClr>
                          </a:solidFill>
                        </a:rPr>
                        <a:t>340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i="0">
                          <a:solidFill>
                            <a:schemeClr val="accent1">
                              <a:lumMod val="75000"/>
                            </a:schemeClr>
                          </a:solidFill>
                          <a:effectLst/>
                        </a:rPr>
                        <a:t>ǂm 12mo ǂ2 rdabf</a:t>
                      </a:r>
                      <a:r>
                        <a:rPr lang="en-US" sz="1400" b="1">
                          <a:solidFill>
                            <a:schemeClr val="accent1">
                              <a:lumMod val="75000"/>
                            </a:schemeClr>
                          </a:solidFill>
                          <a:ea typeface="Arial Unicode MS" panose="020B0604020202020204" pitchFamily="34" charset="-128"/>
                        </a:rPr>
                        <a:t> </a:t>
                      </a:r>
                      <a:endParaRPr lang="en-US" sz="1400" b="1" i="0" kern="1200">
                        <a:solidFill>
                          <a:schemeClr val="accent1">
                            <a:lumMod val="75000"/>
                          </a:schemeClr>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5757769"/>
                  </a:ext>
                </a:extLst>
              </a:tr>
              <a:tr h="423746">
                <a:tc>
                  <a:txBody>
                    <a:bodyPr/>
                    <a:lstStyle/>
                    <a:p>
                      <a:r>
                        <a:rPr lang="en-US" sz="1400">
                          <a:solidFill>
                            <a:schemeClr val="tx1"/>
                          </a:solidFill>
                        </a:rPr>
                        <a:t>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Signatures: A-I⁶.</a:t>
                      </a:r>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576274"/>
                  </a:ext>
                </a:extLst>
              </a:tr>
              <a:tr h="386575">
                <a:tc>
                  <a:txBody>
                    <a:bodyPr/>
                    <a:lstStyle/>
                    <a:p>
                      <a:r>
                        <a:rPr lang="en-US" sz="1400">
                          <a:solidFill>
                            <a:schemeClr val="tx1"/>
                          </a:solidFill>
                        </a:rPr>
                        <a:t>510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ESTC </a:t>
                      </a:r>
                      <a:r>
                        <a:rPr lang="en-US" sz="1400" err="1">
                          <a:solidFill>
                            <a:schemeClr val="tx1"/>
                          </a:solidFill>
                        </a:rPr>
                        <a:t>ǂc</a:t>
                      </a:r>
                      <a:r>
                        <a:rPr lang="en-US" sz="1400">
                          <a:solidFill>
                            <a:schemeClr val="tx1"/>
                          </a:solidFill>
                        </a:rPr>
                        <a:t> T35952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366519"/>
                  </a:ext>
                </a:extLst>
              </a:tr>
            </a:tbl>
          </a:graphicData>
        </a:graphic>
      </p:graphicFrame>
      <p:graphicFrame>
        <p:nvGraphicFramePr>
          <p:cNvPr id="7" name="Table 6">
            <a:extLst>
              <a:ext uri="{FF2B5EF4-FFF2-40B4-BE49-F238E27FC236}">
                <a16:creationId xmlns:a16="http://schemas.microsoft.com/office/drawing/2014/main" id="{B4FE3D59-B3BA-A047-54CA-D0F838C09DE5}"/>
              </a:ext>
            </a:extLst>
          </p:cNvPr>
          <p:cNvGraphicFramePr>
            <a:graphicFrameLocks noGrp="1"/>
          </p:cNvGraphicFramePr>
          <p:nvPr>
            <p:extLst>
              <p:ext uri="{D42A27DB-BD31-4B8C-83A1-F6EECF244321}">
                <p14:modId xmlns:p14="http://schemas.microsoft.com/office/powerpoint/2010/main" val="3537060743"/>
              </p:ext>
            </p:extLst>
          </p:nvPr>
        </p:nvGraphicFramePr>
        <p:xfrm>
          <a:off x="4659370" y="736653"/>
          <a:ext cx="4371280" cy="3009245"/>
        </p:xfrm>
        <a:graphic>
          <a:graphicData uri="http://schemas.openxmlformats.org/drawingml/2006/table">
            <a:tbl>
              <a:tblPr firstRow="1" bandRow="1">
                <a:tableStyleId>{2D5ABB26-0587-4C30-8999-92F81FD0307C}</a:tableStyleId>
              </a:tblPr>
              <a:tblGrid>
                <a:gridCol w="492938">
                  <a:extLst>
                    <a:ext uri="{9D8B030D-6E8A-4147-A177-3AD203B41FA5}">
                      <a16:colId xmlns:a16="http://schemas.microsoft.com/office/drawing/2014/main" val="1219471735"/>
                    </a:ext>
                  </a:extLst>
                </a:gridCol>
                <a:gridCol w="212251">
                  <a:extLst>
                    <a:ext uri="{9D8B030D-6E8A-4147-A177-3AD203B41FA5}">
                      <a16:colId xmlns:a16="http://schemas.microsoft.com/office/drawing/2014/main" val="838464183"/>
                    </a:ext>
                  </a:extLst>
                </a:gridCol>
                <a:gridCol w="212251">
                  <a:extLst>
                    <a:ext uri="{9D8B030D-6E8A-4147-A177-3AD203B41FA5}">
                      <a16:colId xmlns:a16="http://schemas.microsoft.com/office/drawing/2014/main" val="1356410644"/>
                    </a:ext>
                  </a:extLst>
                </a:gridCol>
                <a:gridCol w="3453840">
                  <a:extLst>
                    <a:ext uri="{9D8B030D-6E8A-4147-A177-3AD203B41FA5}">
                      <a16:colId xmlns:a16="http://schemas.microsoft.com/office/drawing/2014/main" val="3955808789"/>
                    </a:ext>
                  </a:extLst>
                </a:gridCol>
              </a:tblGrid>
              <a:tr h="615902">
                <a:tc>
                  <a:txBody>
                    <a:bodyPr/>
                    <a:lstStyle/>
                    <a:p>
                      <a:r>
                        <a:rPr lang="en-US" sz="1400" b="0">
                          <a:solidFill>
                            <a:schemeClr val="tx1"/>
                          </a:solidFill>
                        </a:rPr>
                        <a:t>245</a:t>
                      </a:r>
                    </a:p>
                  </a:txBody>
                  <a:tcPr/>
                </a:tc>
                <a:tc>
                  <a:txBody>
                    <a:bodyPr/>
                    <a:lstStyle/>
                    <a:p>
                      <a:r>
                        <a:rPr lang="en-US" sz="1400">
                          <a:solidFill>
                            <a:schemeClr val="tx1"/>
                          </a:solidFill>
                        </a:rPr>
                        <a:t>1</a:t>
                      </a:r>
                    </a:p>
                  </a:txBody>
                  <a:tcPr/>
                </a:tc>
                <a:tc>
                  <a:txBody>
                    <a:bodyPr/>
                    <a:lstStyle/>
                    <a:p>
                      <a:r>
                        <a:rPr lang="en-US" sz="1400">
                          <a:solidFill>
                            <a:schemeClr val="tx1"/>
                          </a:solidFill>
                        </a:rPr>
                        <a:t>0</a:t>
                      </a:r>
                    </a:p>
                  </a:txBody>
                  <a:tcPr/>
                </a:tc>
                <a:tc>
                  <a:txBody>
                    <a:bodyPr/>
                    <a:lstStyle/>
                    <a:p>
                      <a:r>
                        <a:rPr lang="en-US" sz="1400" b="0" i="0" kern="1200">
                          <a:solidFill>
                            <a:schemeClr val="tx1"/>
                          </a:solidFill>
                          <a:effectLst/>
                          <a:latin typeface="+mn-lt"/>
                          <a:ea typeface="+mn-ea"/>
                          <a:cs typeface="+mn-cs"/>
                        </a:rPr>
                        <a:t>Hamlet, Prince of Denmark :  : </a:t>
                      </a:r>
                      <a:r>
                        <a:rPr lang="en-US" sz="1400" b="0" i="0" kern="1200" err="1">
                          <a:solidFill>
                            <a:schemeClr val="tx1"/>
                          </a:solidFill>
                          <a:effectLst/>
                          <a:latin typeface="+mn-lt"/>
                          <a:ea typeface="+mn-ea"/>
                          <a:cs typeface="+mn-cs"/>
                        </a:rPr>
                        <a:t>ǂb</a:t>
                      </a:r>
                      <a:r>
                        <a:rPr lang="en-US" sz="1400" b="0" i="0" kern="1200">
                          <a:solidFill>
                            <a:schemeClr val="tx1"/>
                          </a:solidFill>
                          <a:effectLst/>
                          <a:latin typeface="+mn-lt"/>
                          <a:ea typeface="+mn-ea"/>
                          <a:cs typeface="+mn-cs"/>
                        </a:rPr>
                        <a:t> a tragedy / </a:t>
                      </a:r>
                      <a:r>
                        <a:rPr lang="en-US" sz="1400" b="0" i="0" kern="1200" err="1">
                          <a:solidFill>
                            <a:schemeClr val="tx1"/>
                          </a:solidFill>
                          <a:effectLst/>
                          <a:latin typeface="+mn-lt"/>
                          <a:ea typeface="+mn-ea"/>
                          <a:cs typeface="+mn-cs"/>
                        </a:rPr>
                        <a:t>ǂc</a:t>
                      </a:r>
                      <a:r>
                        <a:rPr lang="en-US" sz="1400" b="0" i="0" kern="1200">
                          <a:solidFill>
                            <a:schemeClr val="tx1"/>
                          </a:solidFill>
                          <a:effectLst/>
                          <a:latin typeface="+mn-lt"/>
                          <a:ea typeface="+mn-ea"/>
                          <a:cs typeface="+mn-cs"/>
                        </a:rPr>
                        <a:t> written by Mr. William </a:t>
                      </a:r>
                      <a:r>
                        <a:rPr lang="en-US" sz="1400" b="0" i="0" kern="1200" err="1">
                          <a:solidFill>
                            <a:schemeClr val="tx1"/>
                          </a:solidFill>
                          <a:effectLst/>
                          <a:latin typeface="+mn-lt"/>
                          <a:ea typeface="+mn-ea"/>
                          <a:cs typeface="+mn-cs"/>
                        </a:rPr>
                        <a:t>Shakespear</a:t>
                      </a:r>
                      <a:r>
                        <a:rPr lang="en-US" sz="1400" b="0" i="0" kern="1200">
                          <a:solidFill>
                            <a:schemeClr val="tx1"/>
                          </a:solidFill>
                          <a:effectLst/>
                          <a:latin typeface="+mn-lt"/>
                          <a:ea typeface="+mn-ea"/>
                          <a:cs typeface="+mn-cs"/>
                        </a:rPr>
                        <a:t>.</a:t>
                      </a:r>
                    </a:p>
                  </a:txBody>
                  <a:tcPr/>
                </a:tc>
                <a:extLst>
                  <a:ext uri="{0D108BD9-81ED-4DB2-BD59-A6C34878D82A}">
                    <a16:rowId xmlns:a16="http://schemas.microsoft.com/office/drawing/2014/main" val="2387467709"/>
                  </a:ext>
                </a:extLst>
              </a:tr>
              <a:tr h="664516">
                <a:tc>
                  <a:txBody>
                    <a:bodyPr/>
                    <a:lstStyle/>
                    <a:p>
                      <a:r>
                        <a:rPr lang="en-US" sz="1400" b="0">
                          <a:solidFill>
                            <a:schemeClr val="tx1"/>
                          </a:solidFill>
                        </a:rPr>
                        <a:t>260</a:t>
                      </a:r>
                    </a:p>
                  </a:txBody>
                  <a:tcPr/>
                </a:tc>
                <a:tc>
                  <a:txBody>
                    <a:bodyPr/>
                    <a:lstStyle/>
                    <a:p>
                      <a:endParaRPr lang="en-US" sz="1400">
                        <a:solidFill>
                          <a:schemeClr val="tx1"/>
                        </a:solidFill>
                      </a:endParaRPr>
                    </a:p>
                  </a:txBody>
                  <a:tcPr/>
                </a:tc>
                <a:tc>
                  <a:txBody>
                    <a:bodyPr/>
                    <a:lstStyle/>
                    <a:p>
                      <a:endParaRPr lang="en-US" sz="1400">
                        <a:solidFill>
                          <a:schemeClr val="tx1"/>
                        </a:solidFill>
                      </a:endParaRPr>
                    </a:p>
                  </a:txBody>
                  <a:tcPr/>
                </a:tc>
                <a:tc>
                  <a:txBody>
                    <a:bodyPr/>
                    <a:lstStyle/>
                    <a:p>
                      <a:r>
                        <a:rPr lang="en-US" sz="1400" b="0" i="0" kern="1200">
                          <a:solidFill>
                            <a:schemeClr val="tx1"/>
                          </a:solidFill>
                          <a:effectLst/>
                          <a:latin typeface="+mn-lt"/>
                          <a:ea typeface="+mn-ea"/>
                          <a:cs typeface="+mn-cs"/>
                        </a:rPr>
                        <a:t>London [i.e. The Hague] : </a:t>
                      </a:r>
                      <a:r>
                        <a:rPr lang="en-US" sz="1400" b="0" i="0" kern="1200" err="1">
                          <a:solidFill>
                            <a:schemeClr val="tx1"/>
                          </a:solidFill>
                          <a:effectLst/>
                          <a:latin typeface="+mn-lt"/>
                          <a:ea typeface="+mn-ea"/>
                          <a:cs typeface="+mn-cs"/>
                        </a:rPr>
                        <a:t>ǂb</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s.n</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ǂc</a:t>
                      </a:r>
                      <a:r>
                        <a:rPr lang="en-US" sz="1400" b="0" i="0" kern="1200">
                          <a:solidFill>
                            <a:schemeClr val="tx1"/>
                          </a:solidFill>
                          <a:effectLst/>
                          <a:latin typeface="+mn-lt"/>
                          <a:ea typeface="+mn-ea"/>
                          <a:cs typeface="+mn-cs"/>
                        </a:rPr>
                        <a:t> printed in the year 1710.</a:t>
                      </a:r>
                    </a:p>
                  </a:txBody>
                  <a:tcPr/>
                </a:tc>
                <a:extLst>
                  <a:ext uri="{0D108BD9-81ED-4DB2-BD59-A6C34878D82A}">
                    <a16:rowId xmlns:a16="http://schemas.microsoft.com/office/drawing/2014/main" val="3024535212"/>
                  </a:ext>
                </a:extLst>
              </a:tr>
              <a:tr h="401444">
                <a:tc>
                  <a:txBody>
                    <a:bodyPr/>
                    <a:lstStyle/>
                    <a:p>
                      <a:r>
                        <a:rPr lang="en-US" sz="1400" b="1">
                          <a:solidFill>
                            <a:schemeClr val="accent1">
                              <a:lumMod val="75000"/>
                            </a:schemeClr>
                          </a:solidFill>
                        </a:rPr>
                        <a:t>300</a:t>
                      </a:r>
                    </a:p>
                  </a:txBody>
                  <a:tcPr/>
                </a:tc>
                <a:tc>
                  <a:txBody>
                    <a:bodyPr/>
                    <a:lstStyle/>
                    <a:p>
                      <a:endParaRPr lang="en-US" sz="1400">
                        <a:solidFill>
                          <a:schemeClr val="tx1"/>
                        </a:solidFill>
                      </a:endParaRPr>
                    </a:p>
                  </a:txBody>
                  <a:tcPr/>
                </a:tc>
                <a:tc>
                  <a:txBody>
                    <a:bodyPr/>
                    <a:lstStyle/>
                    <a:p>
                      <a:endParaRPr lang="en-US" sz="1400">
                        <a:solidFill>
                          <a:schemeClr val="tx1"/>
                        </a:solidFill>
                      </a:endParaRPr>
                    </a:p>
                  </a:txBody>
                  <a:tcPr/>
                </a:tc>
                <a:tc>
                  <a:txBody>
                    <a:bodyPr/>
                    <a:lstStyle/>
                    <a:p>
                      <a:r>
                        <a:rPr lang="en-US" sz="1400" b="0" i="0" kern="1200">
                          <a:solidFill>
                            <a:schemeClr val="tx1"/>
                          </a:solidFill>
                          <a:effectLst/>
                          <a:latin typeface="+mn-lt"/>
                          <a:ea typeface="+mn-ea"/>
                          <a:cs typeface="+mn-cs"/>
                        </a:rPr>
                        <a:t>127, [1] p. ; </a:t>
                      </a:r>
                      <a:r>
                        <a:rPr lang="en-US" sz="1400" b="0" i="0" kern="1200" err="1">
                          <a:solidFill>
                            <a:schemeClr val="tx1"/>
                          </a:solidFill>
                          <a:effectLst/>
                          <a:latin typeface="+mn-lt"/>
                          <a:ea typeface="+mn-ea"/>
                          <a:cs typeface="+mn-cs"/>
                        </a:rPr>
                        <a:t>ǂc</a:t>
                      </a:r>
                      <a:r>
                        <a:rPr lang="en-US" sz="1400" b="0" i="0" kern="1200">
                          <a:solidFill>
                            <a:schemeClr val="tx1"/>
                          </a:solidFill>
                          <a:effectLst/>
                          <a:latin typeface="+mn-lt"/>
                          <a:ea typeface="+mn-ea"/>
                          <a:cs typeface="+mn-cs"/>
                        </a:rPr>
                        <a:t> 17 cm. </a:t>
                      </a:r>
                      <a:r>
                        <a:rPr lang="en-US" sz="1400" b="1" i="0" kern="1200">
                          <a:solidFill>
                            <a:schemeClr val="accent1">
                              <a:lumMod val="75000"/>
                            </a:schemeClr>
                          </a:solidFill>
                          <a:effectLst/>
                          <a:latin typeface="+mn-lt"/>
                          <a:ea typeface="+mn-ea"/>
                          <a:cs typeface="+mn-cs"/>
                        </a:rPr>
                        <a:t>(8vo)</a:t>
                      </a:r>
                    </a:p>
                  </a:txBody>
                  <a:tcPr/>
                </a:tc>
                <a:extLst>
                  <a:ext uri="{0D108BD9-81ED-4DB2-BD59-A6C34878D82A}">
                    <a16:rowId xmlns:a16="http://schemas.microsoft.com/office/drawing/2014/main" val="1502212807"/>
                  </a:ext>
                </a:extLst>
              </a:tr>
              <a:tr h="401444">
                <a:tc>
                  <a:txBody>
                    <a:bodyPr/>
                    <a:lstStyle/>
                    <a:p>
                      <a:r>
                        <a:rPr lang="en-US" sz="1400" b="1">
                          <a:solidFill>
                            <a:schemeClr val="accent1">
                              <a:lumMod val="75000"/>
                            </a:schemeClr>
                          </a:solidFill>
                        </a:rPr>
                        <a:t>340</a:t>
                      </a:r>
                    </a:p>
                  </a:txBody>
                  <a:tcPr/>
                </a:tc>
                <a:tc>
                  <a:txBody>
                    <a:bodyPr/>
                    <a:lstStyle/>
                    <a:p>
                      <a:endParaRPr lang="en-US" sz="1400">
                        <a:solidFill>
                          <a:schemeClr val="tx1"/>
                        </a:solidFill>
                      </a:endParaRPr>
                    </a:p>
                  </a:txBody>
                  <a:tcPr/>
                </a:tc>
                <a:tc>
                  <a:txBody>
                    <a:bodyPr/>
                    <a:lstStyle/>
                    <a:p>
                      <a:endParaRPr lang="en-US" sz="1400">
                        <a:solidFill>
                          <a:schemeClr val="tx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err="1">
                          <a:solidFill>
                            <a:schemeClr val="accent1">
                              <a:lumMod val="75000"/>
                            </a:schemeClr>
                          </a:solidFill>
                          <a:effectLst/>
                        </a:rPr>
                        <a:t>ǂm</a:t>
                      </a:r>
                      <a:r>
                        <a:rPr lang="en-US" sz="1400" b="1" i="0">
                          <a:solidFill>
                            <a:schemeClr val="accent1">
                              <a:lumMod val="75000"/>
                            </a:schemeClr>
                          </a:solidFill>
                          <a:effectLst/>
                        </a:rPr>
                        <a:t> 8vo ǂ2 </a:t>
                      </a:r>
                      <a:r>
                        <a:rPr lang="en-US" sz="1400" b="1" i="0" err="1">
                          <a:solidFill>
                            <a:schemeClr val="accent1">
                              <a:lumMod val="75000"/>
                            </a:schemeClr>
                          </a:solidFill>
                          <a:effectLst/>
                        </a:rPr>
                        <a:t>rdabf</a:t>
                      </a:r>
                      <a:r>
                        <a:rPr lang="en-US" sz="1400" b="1">
                          <a:solidFill>
                            <a:schemeClr val="accent1">
                              <a:lumMod val="75000"/>
                            </a:schemeClr>
                          </a:solidFill>
                          <a:ea typeface="Arial Unicode MS" panose="020B0604020202020204" pitchFamily="34" charset="-128"/>
                        </a:rPr>
                        <a:t> </a:t>
                      </a:r>
                      <a:endParaRPr lang="en-US" sz="1400" b="1" i="0" kern="1200">
                        <a:solidFill>
                          <a:schemeClr val="accent1">
                            <a:lumMod val="75000"/>
                          </a:schemeClr>
                        </a:solidFill>
                        <a:effectLst/>
                        <a:latin typeface="+mn-lt"/>
                        <a:ea typeface="+mn-ea"/>
                        <a:cs typeface="+mn-cs"/>
                      </a:endParaRPr>
                    </a:p>
                  </a:txBody>
                  <a:tcPr/>
                </a:tc>
                <a:extLst>
                  <a:ext uri="{0D108BD9-81ED-4DB2-BD59-A6C34878D82A}">
                    <a16:rowId xmlns:a16="http://schemas.microsoft.com/office/drawing/2014/main" val="1126379245"/>
                  </a:ext>
                </a:extLst>
              </a:tr>
              <a:tr h="423746">
                <a:tc>
                  <a:txBody>
                    <a:bodyPr/>
                    <a:lstStyle/>
                    <a:p>
                      <a:r>
                        <a:rPr lang="en-US" sz="1400">
                          <a:solidFill>
                            <a:schemeClr val="tx1"/>
                          </a:solidFill>
                        </a:rPr>
                        <a:t>500</a:t>
                      </a:r>
                    </a:p>
                  </a:txBody>
                  <a:tcPr>
                    <a:lnB>
                      <a:noFill/>
                    </a:lnB>
                  </a:tcPr>
                </a:tc>
                <a:tc>
                  <a:txBody>
                    <a:bodyPr/>
                    <a:lstStyle/>
                    <a:p>
                      <a:endParaRPr lang="en-US" sz="1400">
                        <a:solidFill>
                          <a:schemeClr val="tx1"/>
                        </a:solidFill>
                      </a:endParaRPr>
                    </a:p>
                  </a:txBody>
                  <a:tcPr/>
                </a:tc>
                <a:tc>
                  <a:txBody>
                    <a:bodyPr/>
                    <a:lstStyle/>
                    <a:p>
                      <a:endParaRPr lang="en-US" sz="1400">
                        <a:solidFill>
                          <a:schemeClr val="tx1"/>
                        </a:solidFill>
                      </a:endParaRPr>
                    </a:p>
                  </a:txBody>
                  <a:tcPr>
                    <a:lnB>
                      <a:noFill/>
                    </a:lnB>
                  </a:tcPr>
                </a:tc>
                <a:tc>
                  <a:txBody>
                    <a:bodyPr/>
                    <a:lstStyle/>
                    <a:p>
                      <a:r>
                        <a:rPr lang="en-US" sz="1400" b="0" i="0" kern="1200">
                          <a:solidFill>
                            <a:schemeClr val="tx1"/>
                          </a:solidFill>
                          <a:effectLst/>
                          <a:latin typeface="+mn-lt"/>
                          <a:ea typeface="+mn-ea"/>
                          <a:cs typeface="+mn-cs"/>
                        </a:rPr>
                        <a:t>Signatures: A-H⁸.</a:t>
                      </a:r>
                      <a:endParaRPr lang="en-US" sz="1400">
                        <a:solidFill>
                          <a:schemeClr val="tx1"/>
                        </a:solidFill>
                      </a:endParaRPr>
                    </a:p>
                  </a:txBody>
                  <a:tcPr>
                    <a:lnB w="12700" cap="flat" cmpd="sng" algn="ctr">
                      <a:noFill/>
                      <a:prstDash val="solid"/>
                      <a:round/>
                      <a:headEnd type="none" w="med" len="med"/>
                      <a:tailEnd type="none" w="med" len="med"/>
                    </a:lnB>
                  </a:tcPr>
                </a:tc>
                <a:extLst>
                  <a:ext uri="{0D108BD9-81ED-4DB2-BD59-A6C34878D82A}">
                    <a16:rowId xmlns:a16="http://schemas.microsoft.com/office/drawing/2014/main" val="2863576274"/>
                  </a:ext>
                </a:extLst>
              </a:tr>
              <a:tr h="386575">
                <a:tc>
                  <a:txBody>
                    <a:bodyPr/>
                    <a:lstStyle/>
                    <a:p>
                      <a:r>
                        <a:rPr lang="en-US" sz="1400">
                          <a:solidFill>
                            <a:schemeClr val="tx1"/>
                          </a:solidFill>
                        </a:rPr>
                        <a:t>510</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400">
                          <a:solidFill>
                            <a:schemeClr val="tx1"/>
                          </a:solidFill>
                        </a:rPr>
                        <a:t>4</a:t>
                      </a:r>
                    </a:p>
                  </a:txBody>
                  <a:tcPr>
                    <a:lnL>
                      <a:noFill/>
                    </a:lnL>
                    <a:lnR>
                      <a:noFill/>
                    </a:lnR>
                  </a:tcPr>
                </a:tc>
                <a:tc>
                  <a:txBody>
                    <a:bodyPr/>
                    <a:lstStyle/>
                    <a:p>
                      <a:endParaRPr lang="en-US" sz="1400">
                        <a:solidFill>
                          <a:schemeClr val="tx1"/>
                        </a:solidFill>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a:solidFill>
                            <a:schemeClr val="tx1"/>
                          </a:solidFill>
                        </a:rPr>
                        <a:t>ESTC </a:t>
                      </a:r>
                      <a:r>
                        <a:rPr lang="en-US" sz="1400" err="1">
                          <a:solidFill>
                            <a:schemeClr val="tx1"/>
                          </a:solidFill>
                        </a:rPr>
                        <a:t>ǂc</a:t>
                      </a:r>
                      <a:r>
                        <a:rPr lang="en-US" sz="1400">
                          <a:solidFill>
                            <a:schemeClr val="tx1"/>
                          </a:solidFill>
                        </a:rPr>
                        <a:t> N17297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366519"/>
                  </a:ext>
                </a:extLst>
              </a:tr>
            </a:tbl>
          </a:graphicData>
        </a:graphic>
      </p:graphicFrame>
      <p:sp>
        <p:nvSpPr>
          <p:cNvPr id="5" name="Footer Placeholder 4">
            <a:extLst>
              <a:ext uri="{FF2B5EF4-FFF2-40B4-BE49-F238E27FC236}">
                <a16:creationId xmlns:a16="http://schemas.microsoft.com/office/drawing/2014/main" id="{E54E415D-E932-A223-1741-10F25540E7E5}"/>
              </a:ext>
            </a:extLst>
          </p:cNvPr>
          <p:cNvSpPr>
            <a:spLocks noGrp="1"/>
          </p:cNvSpPr>
          <p:nvPr>
            <p:ph type="ftr" sz="quarter" idx="3"/>
          </p:nvPr>
        </p:nvSpPr>
        <p:spPr>
          <a:xfrm>
            <a:off x="3227466" y="4785088"/>
            <a:ext cx="4884640" cy="274637"/>
          </a:xfrm>
          <a:prstGeom prst="rect">
            <a:avLst/>
          </a:prstGeom>
        </p:spPr>
        <p:txBody>
          <a:bodyPr/>
          <a:lstStyle/>
          <a:p>
            <a:r>
              <a:rPr lang="en-US"/>
              <a:t>Virtual AskQC Office Hours: Cataloging Rare Materials Defensively</a:t>
            </a:r>
          </a:p>
        </p:txBody>
      </p:sp>
      <p:sp>
        <p:nvSpPr>
          <p:cNvPr id="8" name="Slide Number Placeholder 7">
            <a:extLst>
              <a:ext uri="{FF2B5EF4-FFF2-40B4-BE49-F238E27FC236}">
                <a16:creationId xmlns:a16="http://schemas.microsoft.com/office/drawing/2014/main" id="{4BB03C59-E2C7-943B-5098-1D7A869CADFC}"/>
              </a:ext>
            </a:extLst>
          </p:cNvPr>
          <p:cNvSpPr>
            <a:spLocks noGrp="1"/>
          </p:cNvSpPr>
          <p:nvPr>
            <p:ph type="sldNum" sz="quarter" idx="14"/>
          </p:nvPr>
        </p:nvSpPr>
        <p:spPr/>
        <p:txBody>
          <a:bodyPr/>
          <a:lstStyle/>
          <a:p>
            <a:fld id="{42AC7B73-7B68-441A-8047-75BA31C9DB5A}" type="slidenum">
              <a:rPr lang="en-US" smtClean="0"/>
              <a:pPr/>
              <a:t>36</a:t>
            </a:fld>
            <a:endParaRPr lang="en-US"/>
          </a:p>
        </p:txBody>
      </p:sp>
      <p:sp>
        <p:nvSpPr>
          <p:cNvPr id="9" name="Date Placeholder 8">
            <a:extLst>
              <a:ext uri="{FF2B5EF4-FFF2-40B4-BE49-F238E27FC236}">
                <a16:creationId xmlns:a16="http://schemas.microsoft.com/office/drawing/2014/main" id="{3A84C6D0-D5E6-E928-B550-8DEA83F2C7F8}"/>
              </a:ext>
            </a:extLst>
          </p:cNvPr>
          <p:cNvSpPr>
            <a:spLocks noGrp="1"/>
          </p:cNvSpPr>
          <p:nvPr>
            <p:ph type="dt" sz="half" idx="16"/>
          </p:nvPr>
        </p:nvSpPr>
        <p:spPr/>
        <p:txBody>
          <a:bodyPr/>
          <a:lstStyle/>
          <a:p>
            <a:r>
              <a:rPr lang="en-US"/>
              <a:t>June 2023</a:t>
            </a:r>
          </a:p>
        </p:txBody>
      </p:sp>
    </p:spTree>
    <p:extLst>
      <p:ext uri="{BB962C8B-B14F-4D97-AF65-F5344CB8AC3E}">
        <p14:creationId xmlns:p14="http://schemas.microsoft.com/office/powerpoint/2010/main" val="1559653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55415-B55D-F3F0-A3B0-D5242146DE9C}"/>
              </a:ext>
            </a:extLst>
          </p:cNvPr>
          <p:cNvSpPr>
            <a:spLocks noGrp="1"/>
          </p:cNvSpPr>
          <p:nvPr>
            <p:ph type="body" sz="quarter" idx="13"/>
          </p:nvPr>
        </p:nvSpPr>
        <p:spPr>
          <a:xfrm>
            <a:off x="340786" y="118262"/>
            <a:ext cx="8439148" cy="686442"/>
          </a:xfrm>
        </p:spPr>
        <p:txBody>
          <a:bodyPr/>
          <a:lstStyle/>
          <a:p>
            <a:r>
              <a:rPr lang="en-US"/>
              <a:t>Signatures</a:t>
            </a:r>
          </a:p>
        </p:txBody>
      </p:sp>
      <p:sp>
        <p:nvSpPr>
          <p:cNvPr id="3" name="Text Placeholder 2">
            <a:extLst>
              <a:ext uri="{FF2B5EF4-FFF2-40B4-BE49-F238E27FC236}">
                <a16:creationId xmlns:a16="http://schemas.microsoft.com/office/drawing/2014/main" id="{9D68392A-E804-8A41-F3BB-24F80A09CCB3}"/>
              </a:ext>
            </a:extLst>
          </p:cNvPr>
          <p:cNvSpPr>
            <a:spLocks noGrp="1"/>
          </p:cNvSpPr>
          <p:nvPr>
            <p:ph type="body" sz="quarter" idx="12"/>
          </p:nvPr>
        </p:nvSpPr>
        <p:spPr>
          <a:xfrm>
            <a:off x="340786" y="2020614"/>
            <a:ext cx="8282824" cy="2661403"/>
          </a:xfrm>
        </p:spPr>
        <p:txBody>
          <a:bodyPr>
            <a:normAutofit lnSpcReduction="10000"/>
          </a:bodyPr>
          <a:lstStyle/>
          <a:p>
            <a:r>
              <a:rPr lang="en-US"/>
              <a:t>Signature: “A letter, numeral, symbol, or a group of such characters, printed at the foot of the rectos of the first few leaves of an intended gathering for the purpose of aiding binders in correctly assembling the sections” (DCRMR)</a:t>
            </a:r>
          </a:p>
          <a:p>
            <a:r>
              <a:rPr lang="en-US"/>
              <a:t>Not an RDA element, but appropriate to record as Other Details of Extent (3.21.2.11)</a:t>
            </a:r>
          </a:p>
          <a:p>
            <a:r>
              <a:rPr lang="en-US"/>
              <a:t>Covered by DCRMR 6.215.44</a:t>
            </a:r>
          </a:p>
          <a:p>
            <a:endParaRPr lang="en-US"/>
          </a:p>
        </p:txBody>
      </p:sp>
      <p:pic>
        <p:nvPicPr>
          <p:cNvPr id="5" name="Picture 4" descr="A close up of a text&#10;&#10;Description automatically generated with low confidence">
            <a:extLst>
              <a:ext uri="{FF2B5EF4-FFF2-40B4-BE49-F238E27FC236}">
                <a16:creationId xmlns:a16="http://schemas.microsoft.com/office/drawing/2014/main" id="{09AFDA98-0A24-EAAD-A241-F93C630FB005}"/>
              </a:ext>
            </a:extLst>
          </p:cNvPr>
          <p:cNvPicPr>
            <a:picLocks noChangeAspect="1"/>
          </p:cNvPicPr>
          <p:nvPr/>
        </p:nvPicPr>
        <p:blipFill>
          <a:blip r:embed="rId3"/>
          <a:stretch>
            <a:fillRect/>
          </a:stretch>
        </p:blipFill>
        <p:spPr>
          <a:xfrm>
            <a:off x="5136995" y="141950"/>
            <a:ext cx="3803253" cy="1775593"/>
          </a:xfrm>
          <a:prstGeom prst="rect">
            <a:avLst/>
          </a:prstGeom>
        </p:spPr>
      </p:pic>
      <p:cxnSp>
        <p:nvCxnSpPr>
          <p:cNvPr id="10" name="Straight Arrow Connector 9">
            <a:extLst>
              <a:ext uri="{FF2B5EF4-FFF2-40B4-BE49-F238E27FC236}">
                <a16:creationId xmlns:a16="http://schemas.microsoft.com/office/drawing/2014/main" id="{2F3FA84C-0F7B-64BF-424F-4A5AE2A5399F}"/>
              </a:ext>
            </a:extLst>
          </p:cNvPr>
          <p:cNvCxnSpPr>
            <a:cxnSpLocks/>
          </p:cNvCxnSpPr>
          <p:nvPr/>
        </p:nvCxnSpPr>
        <p:spPr>
          <a:xfrm>
            <a:off x="6125737" y="1568605"/>
            <a:ext cx="101104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Footer Placeholder 5">
            <a:extLst>
              <a:ext uri="{FF2B5EF4-FFF2-40B4-BE49-F238E27FC236}">
                <a16:creationId xmlns:a16="http://schemas.microsoft.com/office/drawing/2014/main" id="{BB153EFB-7B97-ABE8-1D77-540530CB3C5A}"/>
              </a:ext>
            </a:extLst>
          </p:cNvPr>
          <p:cNvSpPr>
            <a:spLocks noGrp="1"/>
          </p:cNvSpPr>
          <p:nvPr>
            <p:ph type="ftr" sz="quarter" idx="3"/>
          </p:nvPr>
        </p:nvSpPr>
        <p:spPr/>
        <p:txBody>
          <a:bodyPr/>
          <a:lstStyle/>
          <a:p>
            <a:r>
              <a:rPr lang="en-US"/>
              <a:t>Virtual AskQC Office Hours: Cataloging Rare Materials Defensively</a:t>
            </a:r>
          </a:p>
        </p:txBody>
      </p:sp>
      <p:sp>
        <p:nvSpPr>
          <p:cNvPr id="7" name="Slide Number Placeholder 6">
            <a:extLst>
              <a:ext uri="{FF2B5EF4-FFF2-40B4-BE49-F238E27FC236}">
                <a16:creationId xmlns:a16="http://schemas.microsoft.com/office/drawing/2014/main" id="{9EA2AE22-5141-AF2D-F1A9-991BD02F114F}"/>
              </a:ext>
            </a:extLst>
          </p:cNvPr>
          <p:cNvSpPr>
            <a:spLocks noGrp="1"/>
          </p:cNvSpPr>
          <p:nvPr>
            <p:ph type="sldNum" sz="quarter" idx="15"/>
          </p:nvPr>
        </p:nvSpPr>
        <p:spPr/>
        <p:txBody>
          <a:bodyPr/>
          <a:lstStyle/>
          <a:p>
            <a:fld id="{42AC7B73-7B68-441A-8047-75BA31C9DB5A}" type="slidenum">
              <a:rPr lang="en-US" smtClean="0"/>
              <a:pPr/>
              <a:t>37</a:t>
            </a:fld>
            <a:endParaRPr lang="en-US"/>
          </a:p>
        </p:txBody>
      </p:sp>
      <p:sp>
        <p:nvSpPr>
          <p:cNvPr id="8" name="Date Placeholder 7">
            <a:extLst>
              <a:ext uri="{FF2B5EF4-FFF2-40B4-BE49-F238E27FC236}">
                <a16:creationId xmlns:a16="http://schemas.microsoft.com/office/drawing/2014/main" id="{F7840F49-6A0E-1AE9-6A54-C0E28C2D31B2}"/>
              </a:ext>
            </a:extLst>
          </p:cNvPr>
          <p:cNvSpPr>
            <a:spLocks noGrp="1"/>
          </p:cNvSpPr>
          <p:nvPr>
            <p:ph type="dt" sz="half" idx="14"/>
          </p:nvPr>
        </p:nvSpPr>
        <p:spPr/>
        <p:txBody>
          <a:bodyPr/>
          <a:lstStyle/>
          <a:p>
            <a:r>
              <a:rPr lang="en-US"/>
              <a:t>June 2023</a:t>
            </a:r>
          </a:p>
        </p:txBody>
      </p:sp>
      <p:sp>
        <p:nvSpPr>
          <p:cNvPr id="4" name="TextBox 3">
            <a:extLst>
              <a:ext uri="{FF2B5EF4-FFF2-40B4-BE49-F238E27FC236}">
                <a16:creationId xmlns:a16="http://schemas.microsoft.com/office/drawing/2014/main" id="{444E91D4-BC2C-CCC4-8D15-6099B7067382}"/>
              </a:ext>
            </a:extLst>
          </p:cNvPr>
          <p:cNvSpPr txBox="1"/>
          <p:nvPr/>
        </p:nvSpPr>
        <p:spPr>
          <a:xfrm>
            <a:off x="2596317" y="965813"/>
            <a:ext cx="2540678" cy="1015663"/>
          </a:xfrm>
          <a:prstGeom prst="rect">
            <a:avLst/>
          </a:prstGeom>
          <a:noFill/>
        </p:spPr>
        <p:txBody>
          <a:bodyPr wrap="square" rtlCol="0">
            <a:spAutoFit/>
          </a:bodyPr>
          <a:lstStyle/>
          <a:p>
            <a:r>
              <a:rPr lang="en-US" sz="1000"/>
              <a:t>Image from Examples to Accompany Descriptive Cataloging of Rare Materials (Books), Example 7: Erasmus </a:t>
            </a:r>
            <a:r>
              <a:rPr lang="en-US" sz="1000">
                <a:hlinkClick r:id="rId4"/>
              </a:rPr>
              <a:t>https://www.loc.gov/cds/desktop/documents/DCRMBex/Images/DCRMBex_07C_ex07.jpg</a:t>
            </a:r>
            <a:endParaRPr lang="en-US" sz="1000"/>
          </a:p>
        </p:txBody>
      </p:sp>
    </p:spTree>
    <p:extLst>
      <p:ext uri="{BB962C8B-B14F-4D97-AF65-F5344CB8AC3E}">
        <p14:creationId xmlns:p14="http://schemas.microsoft.com/office/powerpoint/2010/main" val="924999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9BEBB3-6BFA-5B77-41BF-D17F611C2F12}"/>
              </a:ext>
            </a:extLst>
          </p:cNvPr>
          <p:cNvSpPr>
            <a:spLocks noGrp="1"/>
          </p:cNvSpPr>
          <p:nvPr>
            <p:ph type="body" sz="quarter" idx="13"/>
          </p:nvPr>
        </p:nvSpPr>
        <p:spPr/>
        <p:txBody>
          <a:bodyPr/>
          <a:lstStyle/>
          <a:p>
            <a:r>
              <a:rPr lang="en-US"/>
              <a:t>Hamlet 12mo</a:t>
            </a:r>
          </a:p>
          <a:p>
            <a:r>
              <a:rPr lang="en-US"/>
              <a:t> </a:t>
            </a:r>
          </a:p>
        </p:txBody>
      </p:sp>
      <p:sp>
        <p:nvSpPr>
          <p:cNvPr id="3" name="Text Placeholder 2">
            <a:extLst>
              <a:ext uri="{FF2B5EF4-FFF2-40B4-BE49-F238E27FC236}">
                <a16:creationId xmlns:a16="http://schemas.microsoft.com/office/drawing/2014/main" id="{AB3862E8-8D10-9354-6DD5-0DD77E84B105}"/>
              </a:ext>
            </a:extLst>
          </p:cNvPr>
          <p:cNvSpPr>
            <a:spLocks noGrp="1"/>
          </p:cNvSpPr>
          <p:nvPr>
            <p:ph type="body" sz="quarter" idx="15"/>
          </p:nvPr>
        </p:nvSpPr>
        <p:spPr/>
        <p:txBody>
          <a:bodyPr/>
          <a:lstStyle/>
          <a:p>
            <a:pPr marL="0" indent="0">
              <a:buNone/>
            </a:pPr>
            <a:r>
              <a:rPr lang="en-US"/>
              <a:t>Hamlet 8vo</a:t>
            </a:r>
          </a:p>
          <a:p>
            <a:pPr marL="0" indent="0">
              <a:buNone/>
            </a:pPr>
            <a:endParaRPr lang="en-US"/>
          </a:p>
        </p:txBody>
      </p:sp>
      <p:graphicFrame>
        <p:nvGraphicFramePr>
          <p:cNvPr id="6" name="Table 5">
            <a:extLst>
              <a:ext uri="{FF2B5EF4-FFF2-40B4-BE49-F238E27FC236}">
                <a16:creationId xmlns:a16="http://schemas.microsoft.com/office/drawing/2014/main" id="{F652D65A-E1CD-9397-D742-FD51356D1767}"/>
              </a:ext>
            </a:extLst>
          </p:cNvPr>
          <p:cNvGraphicFramePr>
            <a:graphicFrameLocks noGrp="1"/>
          </p:cNvGraphicFramePr>
          <p:nvPr>
            <p:extLst>
              <p:ext uri="{D42A27DB-BD31-4B8C-83A1-F6EECF244321}">
                <p14:modId xmlns:p14="http://schemas.microsoft.com/office/powerpoint/2010/main" val="270758477"/>
              </p:ext>
            </p:extLst>
          </p:nvPr>
        </p:nvGraphicFramePr>
        <p:xfrm>
          <a:off x="200720" y="975457"/>
          <a:ext cx="4371280" cy="3277326"/>
        </p:xfrm>
        <a:graphic>
          <a:graphicData uri="http://schemas.openxmlformats.org/drawingml/2006/table">
            <a:tbl>
              <a:tblPr firstRow="1" bandRow="1">
                <a:tableStyleId>{2D5ABB26-0587-4C30-8999-92F81FD0307C}</a:tableStyleId>
              </a:tblPr>
              <a:tblGrid>
                <a:gridCol w="492938">
                  <a:extLst>
                    <a:ext uri="{9D8B030D-6E8A-4147-A177-3AD203B41FA5}">
                      <a16:colId xmlns:a16="http://schemas.microsoft.com/office/drawing/2014/main" val="1219471735"/>
                    </a:ext>
                  </a:extLst>
                </a:gridCol>
                <a:gridCol w="212251">
                  <a:extLst>
                    <a:ext uri="{9D8B030D-6E8A-4147-A177-3AD203B41FA5}">
                      <a16:colId xmlns:a16="http://schemas.microsoft.com/office/drawing/2014/main" val="838464183"/>
                    </a:ext>
                  </a:extLst>
                </a:gridCol>
                <a:gridCol w="212251">
                  <a:extLst>
                    <a:ext uri="{9D8B030D-6E8A-4147-A177-3AD203B41FA5}">
                      <a16:colId xmlns:a16="http://schemas.microsoft.com/office/drawing/2014/main" val="1356410644"/>
                    </a:ext>
                  </a:extLst>
                </a:gridCol>
                <a:gridCol w="3453840">
                  <a:extLst>
                    <a:ext uri="{9D8B030D-6E8A-4147-A177-3AD203B41FA5}">
                      <a16:colId xmlns:a16="http://schemas.microsoft.com/office/drawing/2014/main" val="3955808789"/>
                    </a:ext>
                  </a:extLst>
                </a:gridCol>
              </a:tblGrid>
              <a:tr h="615902">
                <a:tc>
                  <a:txBody>
                    <a:bodyPr/>
                    <a:lstStyle/>
                    <a:p>
                      <a:r>
                        <a:rPr lang="en-US" sz="1400" b="0">
                          <a:solidFill>
                            <a:schemeClr val="tx1"/>
                          </a:solidFill>
                        </a:rPr>
                        <a:t>245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Hamlet, Prince of Denmark : </a:t>
                      </a:r>
                      <a:r>
                        <a:rPr lang="en-US" sz="1400" b="0" i="0" kern="1200" err="1">
                          <a:solidFill>
                            <a:schemeClr val="tx1"/>
                          </a:solidFill>
                          <a:effectLst/>
                          <a:latin typeface="+mn-lt"/>
                          <a:ea typeface="+mn-ea"/>
                          <a:cs typeface="+mn-cs"/>
                        </a:rPr>
                        <a:t>ǂb</a:t>
                      </a:r>
                      <a:r>
                        <a:rPr lang="en-US" sz="1400" b="0" i="0" kern="1200">
                          <a:solidFill>
                            <a:schemeClr val="tx1"/>
                          </a:solidFill>
                          <a:effectLst/>
                          <a:latin typeface="+mn-lt"/>
                          <a:ea typeface="+mn-ea"/>
                          <a:cs typeface="+mn-cs"/>
                        </a:rPr>
                        <a:t> a tragedy : as it is now acted by His Majesty's Servants / </a:t>
                      </a:r>
                      <a:r>
                        <a:rPr lang="en-US" sz="1400" b="0" i="0" kern="1200" err="1">
                          <a:solidFill>
                            <a:schemeClr val="tx1"/>
                          </a:solidFill>
                          <a:effectLst/>
                          <a:latin typeface="+mn-lt"/>
                          <a:ea typeface="+mn-ea"/>
                          <a:cs typeface="+mn-cs"/>
                        </a:rPr>
                        <a:t>ǂc</a:t>
                      </a:r>
                      <a:r>
                        <a:rPr lang="en-US" sz="1400" b="0" i="0" kern="1200">
                          <a:solidFill>
                            <a:schemeClr val="tx1"/>
                          </a:solidFill>
                          <a:effectLst/>
                          <a:latin typeface="+mn-lt"/>
                          <a:ea typeface="+mn-ea"/>
                          <a:cs typeface="+mn-cs"/>
                        </a:rPr>
                        <a:t> written by William </a:t>
                      </a:r>
                      <a:r>
                        <a:rPr lang="en-US" sz="1400" b="0" i="0" kern="1200" err="1">
                          <a:solidFill>
                            <a:schemeClr val="tx1"/>
                          </a:solidFill>
                          <a:effectLst/>
                          <a:latin typeface="+mn-lt"/>
                          <a:ea typeface="+mn-ea"/>
                          <a:cs typeface="+mn-cs"/>
                        </a:rPr>
                        <a:t>Shakespear</a:t>
                      </a:r>
                      <a:r>
                        <a:rPr lang="en-US" sz="1400" b="0" i="0" kern="1200">
                          <a:solidFill>
                            <a:schemeClr val="tx1"/>
                          </a:solidFill>
                          <a:effectLst/>
                          <a:latin typeface="+mn-lt"/>
                          <a:ea typeface="+mn-ea"/>
                          <a:cs typeface="+mn-cs"/>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7467709"/>
                  </a:ext>
                </a:extLst>
              </a:tr>
              <a:tr h="702401">
                <a:tc>
                  <a:txBody>
                    <a:bodyPr/>
                    <a:lstStyle/>
                    <a:p>
                      <a:r>
                        <a:rPr lang="en-US" sz="1400" b="0">
                          <a:solidFill>
                            <a:schemeClr val="tx1"/>
                          </a:solidFill>
                        </a:rPr>
                        <a:t>260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London : </a:t>
                      </a:r>
                      <a:r>
                        <a:rPr lang="en-US" sz="1400" b="0" i="0" kern="1200" err="1">
                          <a:solidFill>
                            <a:schemeClr val="tx1"/>
                          </a:solidFill>
                          <a:effectLst/>
                          <a:latin typeface="+mn-lt"/>
                          <a:ea typeface="+mn-ea"/>
                          <a:cs typeface="+mn-cs"/>
                        </a:rPr>
                        <a:t>ǂb</a:t>
                      </a:r>
                      <a:r>
                        <a:rPr lang="en-US" sz="1400" b="0" i="0" kern="1200">
                          <a:solidFill>
                            <a:schemeClr val="tx1"/>
                          </a:solidFill>
                          <a:effectLst/>
                          <a:latin typeface="+mn-lt"/>
                          <a:ea typeface="+mn-ea"/>
                          <a:cs typeface="+mn-cs"/>
                        </a:rPr>
                        <a:t> Printed by J. Darby for M. Wellington at the King's Head, over against St. </a:t>
                      </a:r>
                      <a:r>
                        <a:rPr lang="en-US" sz="1400" b="0" i="0" kern="1200" err="1">
                          <a:solidFill>
                            <a:schemeClr val="tx1"/>
                          </a:solidFill>
                          <a:effectLst/>
                          <a:latin typeface="+mn-lt"/>
                          <a:ea typeface="+mn-ea"/>
                          <a:cs typeface="+mn-cs"/>
                        </a:rPr>
                        <a:t>Clement's</a:t>
                      </a:r>
                      <a:r>
                        <a:rPr lang="en-US" sz="1400" b="0" i="0" kern="1200">
                          <a:solidFill>
                            <a:schemeClr val="tx1"/>
                          </a:solidFill>
                          <a:effectLst/>
                          <a:latin typeface="+mn-lt"/>
                          <a:ea typeface="+mn-ea"/>
                          <a:cs typeface="+mn-cs"/>
                        </a:rPr>
                        <a:t> Church, in the Strand, </a:t>
                      </a:r>
                      <a:r>
                        <a:rPr lang="en-US" sz="1400" b="0" i="0" kern="1200" err="1">
                          <a:solidFill>
                            <a:schemeClr val="tx1"/>
                          </a:solidFill>
                          <a:effectLst/>
                          <a:latin typeface="+mn-lt"/>
                          <a:ea typeface="+mn-ea"/>
                          <a:cs typeface="+mn-cs"/>
                        </a:rPr>
                        <a:t>ǂc</a:t>
                      </a:r>
                      <a:r>
                        <a:rPr lang="en-US" sz="1400" b="0" i="0" kern="1200">
                          <a:solidFill>
                            <a:schemeClr val="tx1"/>
                          </a:solidFill>
                          <a:effectLst/>
                          <a:latin typeface="+mn-lt"/>
                          <a:ea typeface="+mn-ea"/>
                          <a:cs typeface="+mn-cs"/>
                        </a:rPr>
                        <a:t> 1718.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4535212"/>
                  </a:ext>
                </a:extLst>
              </a:tr>
              <a:tr h="577245">
                <a:tc>
                  <a:txBody>
                    <a:bodyPr/>
                    <a:lstStyle/>
                    <a:p>
                      <a:r>
                        <a:rPr lang="en-US" sz="1400" b="0">
                          <a:solidFill>
                            <a:schemeClr val="tx1"/>
                          </a:solidFill>
                        </a:rPr>
                        <a:t>300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107, [1] p. : ǂb 1 ill. (engraving) ; ǂc 17 cm (12mo)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2212807"/>
                  </a:ext>
                </a:extLst>
              </a:tr>
              <a:tr h="423746">
                <a:tc>
                  <a:txBody>
                    <a:bodyPr/>
                    <a:lstStyle/>
                    <a:p>
                      <a:r>
                        <a:rPr lang="en-US" sz="1400" b="1">
                          <a:solidFill>
                            <a:schemeClr val="accent1">
                              <a:lumMod val="75000"/>
                            </a:schemeClr>
                          </a:solidFill>
                        </a:rPr>
                        <a:t>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a:solidFill>
                          <a:schemeClr val="accent1">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a:solidFill>
                          <a:schemeClr val="accent1">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i="0" kern="1200">
                          <a:solidFill>
                            <a:schemeClr val="accent1">
                              <a:lumMod val="75000"/>
                            </a:schemeClr>
                          </a:solidFill>
                          <a:effectLst/>
                          <a:latin typeface="+mn-lt"/>
                          <a:ea typeface="+mn-ea"/>
                          <a:cs typeface="+mn-cs"/>
                        </a:rPr>
                        <a:t>Signatures: A-I⁶.</a:t>
                      </a:r>
                      <a:endParaRPr lang="en-US" sz="1400" b="1">
                        <a:solidFill>
                          <a:schemeClr val="accent1">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576274"/>
                  </a:ext>
                </a:extLst>
              </a:tr>
              <a:tr h="386575">
                <a:tc>
                  <a:txBody>
                    <a:bodyPr/>
                    <a:lstStyle/>
                    <a:p>
                      <a:r>
                        <a:rPr lang="en-US" sz="1400">
                          <a:solidFill>
                            <a:schemeClr val="tx1"/>
                          </a:solidFill>
                        </a:rPr>
                        <a:t>510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ESTC </a:t>
                      </a:r>
                      <a:r>
                        <a:rPr lang="en-US" sz="1400" err="1">
                          <a:solidFill>
                            <a:schemeClr val="tx1"/>
                          </a:solidFill>
                        </a:rPr>
                        <a:t>ǂc</a:t>
                      </a:r>
                      <a:r>
                        <a:rPr lang="en-US" sz="1400">
                          <a:solidFill>
                            <a:schemeClr val="tx1"/>
                          </a:solidFill>
                        </a:rPr>
                        <a:t> T35952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366519"/>
                  </a:ext>
                </a:extLst>
              </a:tr>
            </a:tbl>
          </a:graphicData>
        </a:graphic>
      </p:graphicFrame>
      <p:graphicFrame>
        <p:nvGraphicFramePr>
          <p:cNvPr id="7" name="Table 6">
            <a:extLst>
              <a:ext uri="{FF2B5EF4-FFF2-40B4-BE49-F238E27FC236}">
                <a16:creationId xmlns:a16="http://schemas.microsoft.com/office/drawing/2014/main" id="{B4FE3D59-B3BA-A047-54CA-D0F838C09DE5}"/>
              </a:ext>
            </a:extLst>
          </p:cNvPr>
          <p:cNvGraphicFramePr>
            <a:graphicFrameLocks noGrp="1"/>
          </p:cNvGraphicFramePr>
          <p:nvPr>
            <p:extLst>
              <p:ext uri="{D42A27DB-BD31-4B8C-83A1-F6EECF244321}">
                <p14:modId xmlns:p14="http://schemas.microsoft.com/office/powerpoint/2010/main" val="1477838201"/>
              </p:ext>
            </p:extLst>
          </p:nvPr>
        </p:nvGraphicFramePr>
        <p:xfrm>
          <a:off x="4676623" y="975457"/>
          <a:ext cx="4371280" cy="2492183"/>
        </p:xfrm>
        <a:graphic>
          <a:graphicData uri="http://schemas.openxmlformats.org/drawingml/2006/table">
            <a:tbl>
              <a:tblPr firstRow="1" bandRow="1">
                <a:tableStyleId>{2D5ABB26-0587-4C30-8999-92F81FD0307C}</a:tableStyleId>
              </a:tblPr>
              <a:tblGrid>
                <a:gridCol w="492938">
                  <a:extLst>
                    <a:ext uri="{9D8B030D-6E8A-4147-A177-3AD203B41FA5}">
                      <a16:colId xmlns:a16="http://schemas.microsoft.com/office/drawing/2014/main" val="1219471735"/>
                    </a:ext>
                  </a:extLst>
                </a:gridCol>
                <a:gridCol w="212251">
                  <a:extLst>
                    <a:ext uri="{9D8B030D-6E8A-4147-A177-3AD203B41FA5}">
                      <a16:colId xmlns:a16="http://schemas.microsoft.com/office/drawing/2014/main" val="838464183"/>
                    </a:ext>
                  </a:extLst>
                </a:gridCol>
                <a:gridCol w="212251">
                  <a:extLst>
                    <a:ext uri="{9D8B030D-6E8A-4147-A177-3AD203B41FA5}">
                      <a16:colId xmlns:a16="http://schemas.microsoft.com/office/drawing/2014/main" val="1356410644"/>
                    </a:ext>
                  </a:extLst>
                </a:gridCol>
                <a:gridCol w="3453840">
                  <a:extLst>
                    <a:ext uri="{9D8B030D-6E8A-4147-A177-3AD203B41FA5}">
                      <a16:colId xmlns:a16="http://schemas.microsoft.com/office/drawing/2014/main" val="3955808789"/>
                    </a:ext>
                  </a:extLst>
                </a:gridCol>
              </a:tblGrid>
              <a:tr h="615902">
                <a:tc>
                  <a:txBody>
                    <a:bodyPr/>
                    <a:lstStyle/>
                    <a:p>
                      <a:r>
                        <a:rPr lang="en-US" sz="1400" b="0">
                          <a:solidFill>
                            <a:schemeClr val="tx1"/>
                          </a:solidFill>
                        </a:rPr>
                        <a:t>245</a:t>
                      </a:r>
                    </a:p>
                  </a:txBody>
                  <a:tcPr/>
                </a:tc>
                <a:tc>
                  <a:txBody>
                    <a:bodyPr/>
                    <a:lstStyle/>
                    <a:p>
                      <a:r>
                        <a:rPr lang="en-US" sz="1400">
                          <a:solidFill>
                            <a:schemeClr val="tx1"/>
                          </a:solidFill>
                        </a:rPr>
                        <a:t>1</a:t>
                      </a:r>
                    </a:p>
                  </a:txBody>
                  <a:tcPr/>
                </a:tc>
                <a:tc>
                  <a:txBody>
                    <a:bodyPr/>
                    <a:lstStyle/>
                    <a:p>
                      <a:r>
                        <a:rPr lang="en-US" sz="1400">
                          <a:solidFill>
                            <a:schemeClr val="tx1"/>
                          </a:solidFill>
                        </a:rPr>
                        <a:t>0</a:t>
                      </a:r>
                    </a:p>
                  </a:txBody>
                  <a:tcPr/>
                </a:tc>
                <a:tc>
                  <a:txBody>
                    <a:bodyPr/>
                    <a:lstStyle/>
                    <a:p>
                      <a:r>
                        <a:rPr lang="en-US" sz="1400" b="0" i="0" kern="1200">
                          <a:solidFill>
                            <a:schemeClr val="tx1"/>
                          </a:solidFill>
                          <a:effectLst/>
                          <a:latin typeface="+mn-lt"/>
                          <a:ea typeface="+mn-ea"/>
                          <a:cs typeface="+mn-cs"/>
                        </a:rPr>
                        <a:t>Hamlet, Prince of Denmark : </a:t>
                      </a:r>
                      <a:r>
                        <a:rPr lang="en-US" sz="1400" b="0" i="0" kern="1200" err="1">
                          <a:solidFill>
                            <a:schemeClr val="tx1"/>
                          </a:solidFill>
                          <a:effectLst/>
                          <a:latin typeface="+mn-lt"/>
                          <a:ea typeface="+mn-ea"/>
                          <a:cs typeface="+mn-cs"/>
                        </a:rPr>
                        <a:t>ǂb</a:t>
                      </a:r>
                      <a:r>
                        <a:rPr lang="en-US" sz="1400" b="0" i="0" kern="1200">
                          <a:solidFill>
                            <a:schemeClr val="tx1"/>
                          </a:solidFill>
                          <a:effectLst/>
                          <a:latin typeface="+mn-lt"/>
                          <a:ea typeface="+mn-ea"/>
                          <a:cs typeface="+mn-cs"/>
                        </a:rPr>
                        <a:t> a tragedy / </a:t>
                      </a:r>
                      <a:r>
                        <a:rPr lang="en-US" sz="1400" b="0" i="0" kern="1200" err="1">
                          <a:solidFill>
                            <a:schemeClr val="tx1"/>
                          </a:solidFill>
                          <a:effectLst/>
                          <a:latin typeface="+mn-lt"/>
                          <a:ea typeface="+mn-ea"/>
                          <a:cs typeface="+mn-cs"/>
                        </a:rPr>
                        <a:t>ǂc</a:t>
                      </a:r>
                      <a:r>
                        <a:rPr lang="en-US" sz="1400" b="0" i="0" kern="1200">
                          <a:solidFill>
                            <a:schemeClr val="tx1"/>
                          </a:solidFill>
                          <a:effectLst/>
                          <a:latin typeface="+mn-lt"/>
                          <a:ea typeface="+mn-ea"/>
                          <a:cs typeface="+mn-cs"/>
                        </a:rPr>
                        <a:t> written by Mr. William </a:t>
                      </a:r>
                      <a:r>
                        <a:rPr lang="en-US" sz="1400" b="0" i="0" kern="1200" err="1">
                          <a:solidFill>
                            <a:schemeClr val="tx1"/>
                          </a:solidFill>
                          <a:effectLst/>
                          <a:latin typeface="+mn-lt"/>
                          <a:ea typeface="+mn-ea"/>
                          <a:cs typeface="+mn-cs"/>
                        </a:rPr>
                        <a:t>Shakespear</a:t>
                      </a:r>
                      <a:r>
                        <a:rPr lang="en-US" sz="1400" b="0" i="0" kern="1200">
                          <a:solidFill>
                            <a:schemeClr val="tx1"/>
                          </a:solidFill>
                          <a:effectLst/>
                          <a:latin typeface="+mn-lt"/>
                          <a:ea typeface="+mn-ea"/>
                          <a:cs typeface="+mn-cs"/>
                        </a:rPr>
                        <a:t>.</a:t>
                      </a:r>
                    </a:p>
                  </a:txBody>
                  <a:tcPr/>
                </a:tc>
                <a:extLst>
                  <a:ext uri="{0D108BD9-81ED-4DB2-BD59-A6C34878D82A}">
                    <a16:rowId xmlns:a16="http://schemas.microsoft.com/office/drawing/2014/main" val="2387467709"/>
                  </a:ext>
                </a:extLst>
              </a:tr>
              <a:tr h="664516">
                <a:tc>
                  <a:txBody>
                    <a:bodyPr/>
                    <a:lstStyle/>
                    <a:p>
                      <a:r>
                        <a:rPr lang="en-US" sz="1400" b="0">
                          <a:solidFill>
                            <a:schemeClr val="tx1"/>
                          </a:solidFill>
                        </a:rPr>
                        <a:t>260</a:t>
                      </a:r>
                    </a:p>
                  </a:txBody>
                  <a:tcPr/>
                </a:tc>
                <a:tc>
                  <a:txBody>
                    <a:bodyPr/>
                    <a:lstStyle/>
                    <a:p>
                      <a:endParaRPr lang="en-US" sz="1400">
                        <a:solidFill>
                          <a:schemeClr val="tx1"/>
                        </a:solidFill>
                      </a:endParaRPr>
                    </a:p>
                  </a:txBody>
                  <a:tcPr/>
                </a:tc>
                <a:tc>
                  <a:txBody>
                    <a:bodyPr/>
                    <a:lstStyle/>
                    <a:p>
                      <a:endParaRPr lang="en-US" sz="1400">
                        <a:solidFill>
                          <a:schemeClr val="tx1"/>
                        </a:solidFill>
                      </a:endParaRPr>
                    </a:p>
                  </a:txBody>
                  <a:tcPr/>
                </a:tc>
                <a:tc>
                  <a:txBody>
                    <a:bodyPr/>
                    <a:lstStyle/>
                    <a:p>
                      <a:r>
                        <a:rPr lang="en-US" sz="1400" b="0" i="0" kern="1200">
                          <a:solidFill>
                            <a:schemeClr val="tx1"/>
                          </a:solidFill>
                          <a:effectLst/>
                          <a:latin typeface="+mn-lt"/>
                          <a:ea typeface="+mn-ea"/>
                          <a:cs typeface="+mn-cs"/>
                        </a:rPr>
                        <a:t>London [i.e. The Hague] : </a:t>
                      </a:r>
                      <a:r>
                        <a:rPr lang="en-US" sz="1400" b="0" i="0" kern="1200" err="1">
                          <a:solidFill>
                            <a:schemeClr val="tx1"/>
                          </a:solidFill>
                          <a:effectLst/>
                          <a:latin typeface="+mn-lt"/>
                          <a:ea typeface="+mn-ea"/>
                          <a:cs typeface="+mn-cs"/>
                        </a:rPr>
                        <a:t>ǂb</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s.n</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ǂc</a:t>
                      </a:r>
                      <a:r>
                        <a:rPr lang="en-US" sz="1400" b="0" i="0" kern="1200">
                          <a:solidFill>
                            <a:schemeClr val="tx1"/>
                          </a:solidFill>
                          <a:effectLst/>
                          <a:latin typeface="+mn-lt"/>
                          <a:ea typeface="+mn-ea"/>
                          <a:cs typeface="+mn-cs"/>
                        </a:rPr>
                        <a:t> printed in the year 1710.</a:t>
                      </a:r>
                    </a:p>
                  </a:txBody>
                  <a:tcPr/>
                </a:tc>
                <a:extLst>
                  <a:ext uri="{0D108BD9-81ED-4DB2-BD59-A6C34878D82A}">
                    <a16:rowId xmlns:a16="http://schemas.microsoft.com/office/drawing/2014/main" val="3024535212"/>
                  </a:ext>
                </a:extLst>
              </a:tr>
              <a:tr h="401444">
                <a:tc>
                  <a:txBody>
                    <a:bodyPr/>
                    <a:lstStyle/>
                    <a:p>
                      <a:r>
                        <a:rPr lang="en-US" sz="1400" b="0">
                          <a:solidFill>
                            <a:schemeClr val="tx1"/>
                          </a:solidFill>
                        </a:rPr>
                        <a:t>300</a:t>
                      </a:r>
                    </a:p>
                  </a:txBody>
                  <a:tcPr/>
                </a:tc>
                <a:tc>
                  <a:txBody>
                    <a:bodyPr/>
                    <a:lstStyle/>
                    <a:p>
                      <a:endParaRPr lang="en-US" sz="1400">
                        <a:solidFill>
                          <a:schemeClr val="tx1"/>
                        </a:solidFill>
                      </a:endParaRPr>
                    </a:p>
                  </a:txBody>
                  <a:tcPr/>
                </a:tc>
                <a:tc>
                  <a:txBody>
                    <a:bodyPr/>
                    <a:lstStyle/>
                    <a:p>
                      <a:endParaRPr lang="en-US" sz="1400">
                        <a:solidFill>
                          <a:schemeClr val="tx1"/>
                        </a:solidFill>
                      </a:endParaRPr>
                    </a:p>
                  </a:txBody>
                  <a:tcPr/>
                </a:tc>
                <a:tc>
                  <a:txBody>
                    <a:bodyPr/>
                    <a:lstStyle/>
                    <a:p>
                      <a:r>
                        <a:rPr lang="en-US" sz="1400" b="0" i="0" kern="1200">
                          <a:solidFill>
                            <a:schemeClr val="tx1"/>
                          </a:solidFill>
                          <a:effectLst/>
                          <a:latin typeface="+mn-lt"/>
                          <a:ea typeface="+mn-ea"/>
                          <a:cs typeface="+mn-cs"/>
                        </a:rPr>
                        <a:t>127, [1] p. ; ǂc 17 cm. (8vo)</a:t>
                      </a:r>
                    </a:p>
                  </a:txBody>
                  <a:tcPr/>
                </a:tc>
                <a:extLst>
                  <a:ext uri="{0D108BD9-81ED-4DB2-BD59-A6C34878D82A}">
                    <a16:rowId xmlns:a16="http://schemas.microsoft.com/office/drawing/2014/main" val="1502212807"/>
                  </a:ext>
                </a:extLst>
              </a:tr>
              <a:tr h="423746">
                <a:tc>
                  <a:txBody>
                    <a:bodyPr/>
                    <a:lstStyle/>
                    <a:p>
                      <a:r>
                        <a:rPr lang="en-US" sz="1400" b="1">
                          <a:solidFill>
                            <a:schemeClr val="accent1">
                              <a:lumMod val="75000"/>
                            </a:schemeClr>
                          </a:solidFill>
                        </a:rPr>
                        <a:t>500</a:t>
                      </a:r>
                    </a:p>
                  </a:txBody>
                  <a:tcPr>
                    <a:lnB>
                      <a:noFill/>
                    </a:lnB>
                  </a:tcPr>
                </a:tc>
                <a:tc>
                  <a:txBody>
                    <a:bodyPr/>
                    <a:lstStyle/>
                    <a:p>
                      <a:endParaRPr lang="en-US" sz="1400" b="1">
                        <a:solidFill>
                          <a:schemeClr val="accent1">
                            <a:lumMod val="75000"/>
                          </a:schemeClr>
                        </a:solidFill>
                      </a:endParaRPr>
                    </a:p>
                  </a:txBody>
                  <a:tcPr/>
                </a:tc>
                <a:tc>
                  <a:txBody>
                    <a:bodyPr/>
                    <a:lstStyle/>
                    <a:p>
                      <a:endParaRPr lang="en-US" sz="1400" b="1">
                        <a:solidFill>
                          <a:schemeClr val="accent1">
                            <a:lumMod val="75000"/>
                          </a:schemeClr>
                        </a:solidFill>
                      </a:endParaRPr>
                    </a:p>
                  </a:txBody>
                  <a:tcPr>
                    <a:lnB>
                      <a:noFill/>
                    </a:lnB>
                  </a:tcPr>
                </a:tc>
                <a:tc>
                  <a:txBody>
                    <a:bodyPr/>
                    <a:lstStyle/>
                    <a:p>
                      <a:r>
                        <a:rPr lang="en-US" sz="1400" b="1" i="0" kern="1200">
                          <a:solidFill>
                            <a:schemeClr val="accent1">
                              <a:lumMod val="75000"/>
                            </a:schemeClr>
                          </a:solidFill>
                          <a:effectLst/>
                          <a:latin typeface="+mn-lt"/>
                          <a:ea typeface="+mn-ea"/>
                          <a:cs typeface="+mn-cs"/>
                        </a:rPr>
                        <a:t>Signatures: A-H⁸.</a:t>
                      </a:r>
                      <a:endParaRPr lang="en-US" sz="1400" b="1">
                        <a:solidFill>
                          <a:schemeClr val="accent1">
                            <a:lumMod val="75000"/>
                          </a:schemeClr>
                        </a:solidFill>
                      </a:endParaRPr>
                    </a:p>
                  </a:txBody>
                  <a:tcPr>
                    <a:lnB w="12700" cap="flat" cmpd="sng" algn="ctr">
                      <a:noFill/>
                      <a:prstDash val="solid"/>
                      <a:round/>
                      <a:headEnd type="none" w="med" len="med"/>
                      <a:tailEnd type="none" w="med" len="med"/>
                    </a:lnB>
                  </a:tcPr>
                </a:tc>
                <a:extLst>
                  <a:ext uri="{0D108BD9-81ED-4DB2-BD59-A6C34878D82A}">
                    <a16:rowId xmlns:a16="http://schemas.microsoft.com/office/drawing/2014/main" val="2863576274"/>
                  </a:ext>
                </a:extLst>
              </a:tr>
              <a:tr h="386575">
                <a:tc>
                  <a:txBody>
                    <a:bodyPr/>
                    <a:lstStyle/>
                    <a:p>
                      <a:r>
                        <a:rPr lang="en-US" sz="1400">
                          <a:solidFill>
                            <a:schemeClr val="tx1"/>
                          </a:solidFill>
                        </a:rPr>
                        <a:t>510</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400">
                          <a:solidFill>
                            <a:schemeClr val="tx1"/>
                          </a:solidFill>
                        </a:rPr>
                        <a:t>4</a:t>
                      </a:r>
                    </a:p>
                  </a:txBody>
                  <a:tcPr>
                    <a:lnL>
                      <a:noFill/>
                    </a:lnL>
                    <a:lnR>
                      <a:noFill/>
                    </a:lnR>
                  </a:tcPr>
                </a:tc>
                <a:tc>
                  <a:txBody>
                    <a:bodyPr/>
                    <a:lstStyle/>
                    <a:p>
                      <a:endParaRPr lang="en-US" sz="1400">
                        <a:solidFill>
                          <a:schemeClr val="tx1"/>
                        </a:solidFill>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a:solidFill>
                            <a:schemeClr val="tx1"/>
                          </a:solidFill>
                        </a:rPr>
                        <a:t>ESTC </a:t>
                      </a:r>
                      <a:r>
                        <a:rPr lang="en-US" sz="1400" err="1">
                          <a:solidFill>
                            <a:schemeClr val="tx1"/>
                          </a:solidFill>
                        </a:rPr>
                        <a:t>ǂc</a:t>
                      </a:r>
                      <a:r>
                        <a:rPr lang="en-US" sz="1400">
                          <a:solidFill>
                            <a:schemeClr val="tx1"/>
                          </a:solidFill>
                        </a:rPr>
                        <a:t> N17297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366519"/>
                  </a:ext>
                </a:extLst>
              </a:tr>
            </a:tbl>
          </a:graphicData>
        </a:graphic>
      </p:graphicFrame>
      <p:sp>
        <p:nvSpPr>
          <p:cNvPr id="5" name="Footer Placeholder 4">
            <a:extLst>
              <a:ext uri="{FF2B5EF4-FFF2-40B4-BE49-F238E27FC236}">
                <a16:creationId xmlns:a16="http://schemas.microsoft.com/office/drawing/2014/main" id="{C940E31F-2FBD-39E6-2B4A-0AEE3E642E85}"/>
              </a:ext>
            </a:extLst>
          </p:cNvPr>
          <p:cNvSpPr>
            <a:spLocks noGrp="1"/>
          </p:cNvSpPr>
          <p:nvPr>
            <p:ph type="ftr" sz="quarter" idx="3"/>
          </p:nvPr>
        </p:nvSpPr>
        <p:spPr>
          <a:xfrm>
            <a:off x="3227466" y="4785088"/>
            <a:ext cx="4884640" cy="274637"/>
          </a:xfrm>
          <a:prstGeom prst="rect">
            <a:avLst/>
          </a:prstGeom>
        </p:spPr>
        <p:txBody>
          <a:bodyPr/>
          <a:lstStyle/>
          <a:p>
            <a:r>
              <a:rPr lang="en-US"/>
              <a:t>Virtual AskQC Office Hours: Cataloging Rare Materials Defensively</a:t>
            </a:r>
          </a:p>
        </p:txBody>
      </p:sp>
      <p:sp>
        <p:nvSpPr>
          <p:cNvPr id="8" name="Slide Number Placeholder 7">
            <a:extLst>
              <a:ext uri="{FF2B5EF4-FFF2-40B4-BE49-F238E27FC236}">
                <a16:creationId xmlns:a16="http://schemas.microsoft.com/office/drawing/2014/main" id="{5BE82C39-2AA8-6CCF-9EB6-7DB7EB935770}"/>
              </a:ext>
            </a:extLst>
          </p:cNvPr>
          <p:cNvSpPr>
            <a:spLocks noGrp="1"/>
          </p:cNvSpPr>
          <p:nvPr>
            <p:ph type="sldNum" sz="quarter" idx="14"/>
          </p:nvPr>
        </p:nvSpPr>
        <p:spPr/>
        <p:txBody>
          <a:bodyPr/>
          <a:lstStyle/>
          <a:p>
            <a:fld id="{42AC7B73-7B68-441A-8047-75BA31C9DB5A}" type="slidenum">
              <a:rPr lang="en-US" smtClean="0"/>
              <a:pPr/>
              <a:t>38</a:t>
            </a:fld>
            <a:endParaRPr lang="en-US"/>
          </a:p>
        </p:txBody>
      </p:sp>
      <p:sp>
        <p:nvSpPr>
          <p:cNvPr id="9" name="Date Placeholder 8">
            <a:extLst>
              <a:ext uri="{FF2B5EF4-FFF2-40B4-BE49-F238E27FC236}">
                <a16:creationId xmlns:a16="http://schemas.microsoft.com/office/drawing/2014/main" id="{61962F2B-4A3A-BB60-3F5D-6660DABA202D}"/>
              </a:ext>
            </a:extLst>
          </p:cNvPr>
          <p:cNvSpPr>
            <a:spLocks noGrp="1"/>
          </p:cNvSpPr>
          <p:nvPr>
            <p:ph type="dt" sz="half" idx="16"/>
          </p:nvPr>
        </p:nvSpPr>
        <p:spPr/>
        <p:txBody>
          <a:bodyPr/>
          <a:lstStyle/>
          <a:p>
            <a:r>
              <a:rPr lang="en-US"/>
              <a:t>June 2023</a:t>
            </a:r>
          </a:p>
        </p:txBody>
      </p:sp>
    </p:spTree>
    <p:extLst>
      <p:ext uri="{BB962C8B-B14F-4D97-AF65-F5344CB8AC3E}">
        <p14:creationId xmlns:p14="http://schemas.microsoft.com/office/powerpoint/2010/main" val="213486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1A815E-6B48-E150-FA80-DB69DBE1CC56}"/>
              </a:ext>
            </a:extLst>
          </p:cNvPr>
          <p:cNvSpPr>
            <a:spLocks noGrp="1"/>
          </p:cNvSpPr>
          <p:nvPr>
            <p:ph type="body" sz="quarter" idx="13"/>
          </p:nvPr>
        </p:nvSpPr>
        <p:spPr/>
        <p:txBody>
          <a:bodyPr/>
          <a:lstStyle/>
          <a:p>
            <a:r>
              <a:rPr lang="en-US"/>
              <a:t>References to Published Descriptions</a:t>
            </a:r>
          </a:p>
        </p:txBody>
      </p:sp>
      <p:sp>
        <p:nvSpPr>
          <p:cNvPr id="3" name="Text Placeholder 2">
            <a:extLst>
              <a:ext uri="{FF2B5EF4-FFF2-40B4-BE49-F238E27FC236}">
                <a16:creationId xmlns:a16="http://schemas.microsoft.com/office/drawing/2014/main" id="{3C2B7B6E-EBF5-1F3E-FAEE-B6E146C1B559}"/>
              </a:ext>
            </a:extLst>
          </p:cNvPr>
          <p:cNvSpPr>
            <a:spLocks noGrp="1"/>
          </p:cNvSpPr>
          <p:nvPr>
            <p:ph type="body" sz="quarter" idx="12"/>
          </p:nvPr>
        </p:nvSpPr>
        <p:spPr/>
        <p:txBody>
          <a:bodyPr/>
          <a:lstStyle/>
          <a:p>
            <a:r>
              <a:rPr lang="en-US"/>
              <a:t>DCRMR 9.32.31</a:t>
            </a:r>
          </a:p>
          <a:p>
            <a:r>
              <a:rPr lang="en-US"/>
              <a:t>Provides information from a published description about the manifestation</a:t>
            </a:r>
          </a:p>
          <a:p>
            <a:r>
              <a:rPr lang="en-US">
                <a:hlinkClick r:id="rId3"/>
              </a:rPr>
              <a:t>Standard Citations Forms for Rare Materials Cataloging</a:t>
            </a:r>
            <a:r>
              <a:rPr lang="en-US"/>
              <a:t> provides sources and instructions about citing them</a:t>
            </a:r>
          </a:p>
          <a:p>
            <a:pPr lvl="1"/>
            <a:r>
              <a:rPr lang="en-US"/>
              <a:t>Earlier versions of Standard Citations forms were book-focused and contained more abbreviations</a:t>
            </a:r>
          </a:p>
        </p:txBody>
      </p:sp>
      <p:sp>
        <p:nvSpPr>
          <p:cNvPr id="5" name="Footer Placeholder 4">
            <a:extLst>
              <a:ext uri="{FF2B5EF4-FFF2-40B4-BE49-F238E27FC236}">
                <a16:creationId xmlns:a16="http://schemas.microsoft.com/office/drawing/2014/main" id="{C02F6C40-CA4C-8B78-92EF-37DD87DED9A1}"/>
              </a:ext>
            </a:extLst>
          </p:cNvPr>
          <p:cNvSpPr>
            <a:spLocks noGrp="1"/>
          </p:cNvSpPr>
          <p:nvPr>
            <p:ph type="ftr" sz="quarter" idx="3"/>
          </p:nvPr>
        </p:nvSpPr>
        <p:spPr/>
        <p:txBody>
          <a:bodyPr/>
          <a:lstStyle/>
          <a:p>
            <a:r>
              <a:rPr lang="en-US"/>
              <a:t>Virtual AskQC Office Hours: Cataloging Rare Materials Defensively</a:t>
            </a:r>
          </a:p>
        </p:txBody>
      </p:sp>
      <p:sp>
        <p:nvSpPr>
          <p:cNvPr id="6" name="Slide Number Placeholder 5">
            <a:extLst>
              <a:ext uri="{FF2B5EF4-FFF2-40B4-BE49-F238E27FC236}">
                <a16:creationId xmlns:a16="http://schemas.microsoft.com/office/drawing/2014/main" id="{3A4DECC5-BA6F-C52B-AEBA-F02144E82A6B}"/>
              </a:ext>
            </a:extLst>
          </p:cNvPr>
          <p:cNvSpPr>
            <a:spLocks noGrp="1"/>
          </p:cNvSpPr>
          <p:nvPr>
            <p:ph type="sldNum" sz="quarter" idx="15"/>
          </p:nvPr>
        </p:nvSpPr>
        <p:spPr/>
        <p:txBody>
          <a:bodyPr/>
          <a:lstStyle/>
          <a:p>
            <a:fld id="{42AC7B73-7B68-441A-8047-75BA31C9DB5A}" type="slidenum">
              <a:rPr lang="en-US" smtClean="0"/>
              <a:pPr/>
              <a:t>39</a:t>
            </a:fld>
            <a:endParaRPr lang="en-US"/>
          </a:p>
        </p:txBody>
      </p:sp>
      <p:sp>
        <p:nvSpPr>
          <p:cNvPr id="7" name="Date Placeholder 6">
            <a:extLst>
              <a:ext uri="{FF2B5EF4-FFF2-40B4-BE49-F238E27FC236}">
                <a16:creationId xmlns:a16="http://schemas.microsoft.com/office/drawing/2014/main" id="{ED7453A2-68B4-FB9E-9E87-C36DDE39CA98}"/>
              </a:ext>
            </a:extLst>
          </p:cNvPr>
          <p:cNvSpPr>
            <a:spLocks noGrp="1"/>
          </p:cNvSpPr>
          <p:nvPr>
            <p:ph type="dt" sz="half" idx="14"/>
          </p:nvPr>
        </p:nvSpPr>
        <p:spPr/>
        <p:txBody>
          <a:bodyPr/>
          <a:lstStyle/>
          <a:p>
            <a:r>
              <a:rPr lang="en-US"/>
              <a:t>June 2023</a:t>
            </a:r>
          </a:p>
        </p:txBody>
      </p:sp>
    </p:spTree>
    <p:extLst>
      <p:ext uri="{BB962C8B-B14F-4D97-AF65-F5344CB8AC3E}">
        <p14:creationId xmlns:p14="http://schemas.microsoft.com/office/powerpoint/2010/main" val="3358919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8D543C-EBB5-48B4-BD22-B33A407EA2B2}"/>
              </a:ext>
            </a:extLst>
          </p:cNvPr>
          <p:cNvSpPr>
            <a:spLocks noGrp="1"/>
          </p:cNvSpPr>
          <p:nvPr>
            <p:ph type="title"/>
          </p:nvPr>
        </p:nvSpPr>
        <p:spPr/>
        <p:txBody>
          <a:bodyPr/>
          <a:lstStyle/>
          <a:p>
            <a:r>
              <a:rPr lang="en-US"/>
              <a:t>Housekeeping</a:t>
            </a:r>
          </a:p>
        </p:txBody>
      </p:sp>
      <p:sp>
        <p:nvSpPr>
          <p:cNvPr id="10" name="Content Placeholder 9">
            <a:extLst>
              <a:ext uri="{FF2B5EF4-FFF2-40B4-BE49-F238E27FC236}">
                <a16:creationId xmlns:a16="http://schemas.microsoft.com/office/drawing/2014/main" id="{8CE5149C-24BC-4E13-BDA1-23183AADE8EF}"/>
              </a:ext>
            </a:extLst>
          </p:cNvPr>
          <p:cNvSpPr>
            <a:spLocks noGrp="1"/>
          </p:cNvSpPr>
          <p:nvPr>
            <p:ph sz="half" idx="1"/>
          </p:nvPr>
        </p:nvSpPr>
        <p:spPr/>
        <p:txBody>
          <a:bodyPr/>
          <a:lstStyle/>
          <a:p>
            <a:pPr marL="0" indent="0">
              <a:buNone/>
            </a:pPr>
            <a:r>
              <a:rPr lang="en-US">
                <a:solidFill>
                  <a:schemeClr val="bg2">
                    <a:lumMod val="75000"/>
                  </a:schemeClr>
                </a:solidFill>
              </a:rPr>
              <a:t>This session is being recorded</a:t>
            </a:r>
          </a:p>
          <a:p>
            <a:pPr marL="0" indent="0">
              <a:buNone/>
            </a:pPr>
            <a:r>
              <a:rPr lang="en-US">
                <a:solidFill>
                  <a:srgbClr val="AFABAB"/>
                </a:solidFill>
              </a:rPr>
              <a:t>All session recordings, slides, and notes are available at </a:t>
            </a:r>
            <a:r>
              <a:rPr lang="en-US">
                <a:solidFill>
                  <a:srgbClr val="AFABAB"/>
                </a:solidFill>
                <a:hlinkClick r:id="rId2">
                  <a:extLst>
                    <a:ext uri="{A12FA001-AC4F-418D-AE19-62706E023703}">
                      <ahyp:hlinkClr xmlns:ahyp="http://schemas.microsoft.com/office/drawing/2018/hyperlinkcolor" val="tx"/>
                    </a:ext>
                  </a:extLst>
                </a:hlinkClick>
              </a:rPr>
              <a:t>oc.lc/askqc</a:t>
            </a:r>
            <a:endParaRPr lang="en-US">
              <a:solidFill>
                <a:srgbClr val="AFABAB"/>
              </a:solidFill>
            </a:endParaRPr>
          </a:p>
          <a:p>
            <a:pPr marL="0" indent="0">
              <a:buNone/>
            </a:pPr>
            <a:r>
              <a:rPr lang="en-US"/>
              <a:t>Enter questions in chat to “Everyone” at any time during the presentation</a:t>
            </a:r>
          </a:p>
        </p:txBody>
      </p:sp>
      <p:sp>
        <p:nvSpPr>
          <p:cNvPr id="6" name="Date Placeholder 5">
            <a:extLst>
              <a:ext uri="{FF2B5EF4-FFF2-40B4-BE49-F238E27FC236}">
                <a16:creationId xmlns:a16="http://schemas.microsoft.com/office/drawing/2014/main" id="{337C63B5-569E-46B6-AE9C-8C66D8C8AF2B}"/>
              </a:ext>
            </a:extLst>
          </p:cNvPr>
          <p:cNvSpPr>
            <a:spLocks noGrp="1"/>
          </p:cNvSpPr>
          <p:nvPr>
            <p:ph type="dt" sz="half" idx="10"/>
          </p:nvPr>
        </p:nvSpPr>
        <p:spPr/>
        <p:txBody>
          <a:bodyPr/>
          <a:lstStyle/>
          <a:p>
            <a:r>
              <a:rPr lang="en-US"/>
              <a:t>June 2023</a:t>
            </a:r>
          </a:p>
        </p:txBody>
      </p:sp>
      <p:sp>
        <p:nvSpPr>
          <p:cNvPr id="7" name="Footer Placeholder 6">
            <a:extLst>
              <a:ext uri="{FF2B5EF4-FFF2-40B4-BE49-F238E27FC236}">
                <a16:creationId xmlns:a16="http://schemas.microsoft.com/office/drawing/2014/main" id="{E804B5DF-A4FA-4029-9F72-59078F7225DA}"/>
              </a:ext>
            </a:extLst>
          </p:cNvPr>
          <p:cNvSpPr>
            <a:spLocks noGrp="1"/>
          </p:cNvSpPr>
          <p:nvPr>
            <p:ph type="ftr" sz="quarter" idx="11"/>
          </p:nvPr>
        </p:nvSpPr>
        <p:spPr/>
        <p:txBody>
          <a:bodyPr/>
          <a:lstStyle/>
          <a:p>
            <a:r>
              <a:rPr lang="en-US"/>
              <a:t>Virtual AskQC Office Hours: Cataloging Rare Materials Defensively</a:t>
            </a:r>
          </a:p>
        </p:txBody>
      </p:sp>
      <p:sp>
        <p:nvSpPr>
          <p:cNvPr id="2" name="Slide Number Placeholder 1">
            <a:extLst>
              <a:ext uri="{FF2B5EF4-FFF2-40B4-BE49-F238E27FC236}">
                <a16:creationId xmlns:a16="http://schemas.microsoft.com/office/drawing/2014/main" id="{DCF08608-9179-4238-9829-7B8C2B01AF6B}"/>
              </a:ext>
            </a:extLst>
          </p:cNvPr>
          <p:cNvSpPr>
            <a:spLocks noGrp="1"/>
          </p:cNvSpPr>
          <p:nvPr>
            <p:ph type="sldNum" sz="quarter" idx="12"/>
          </p:nvPr>
        </p:nvSpPr>
        <p:spPr/>
        <p:txBody>
          <a:bodyPr/>
          <a:lstStyle/>
          <a:p>
            <a:fld id="{42AC7B73-7B68-441A-8047-75BA31C9DB5A}" type="slidenum">
              <a:rPr lang="en-US" smtClean="0"/>
              <a:pPr/>
              <a:t>4</a:t>
            </a:fld>
            <a:endParaRPr lang="en-US"/>
          </a:p>
        </p:txBody>
      </p:sp>
      <p:pic>
        <p:nvPicPr>
          <p:cNvPr id="8" name="Picture 7">
            <a:extLst>
              <a:ext uri="{FF2B5EF4-FFF2-40B4-BE49-F238E27FC236}">
                <a16:creationId xmlns:a16="http://schemas.microsoft.com/office/drawing/2014/main" id="{BAE6AED9-822F-4F8B-B6DA-EE4F40687CEC}"/>
              </a:ext>
            </a:extLst>
          </p:cNvPr>
          <p:cNvPicPr>
            <a:picLocks noChangeAspect="1"/>
          </p:cNvPicPr>
          <p:nvPr/>
        </p:nvPicPr>
        <p:blipFill>
          <a:blip r:embed="rId3"/>
          <a:stretch>
            <a:fillRect/>
          </a:stretch>
        </p:blipFill>
        <p:spPr>
          <a:xfrm>
            <a:off x="4913097" y="148590"/>
            <a:ext cx="3602253" cy="4484133"/>
          </a:xfrm>
          <a:prstGeom prst="rect">
            <a:avLst/>
          </a:prstGeom>
          <a:ln>
            <a:solidFill>
              <a:schemeClr val="tx1">
                <a:lumMod val="50000"/>
                <a:lumOff val="50000"/>
              </a:schemeClr>
            </a:solidFill>
          </a:ln>
        </p:spPr>
      </p:pic>
    </p:spTree>
    <p:extLst>
      <p:ext uri="{BB962C8B-B14F-4D97-AF65-F5344CB8AC3E}">
        <p14:creationId xmlns:p14="http://schemas.microsoft.com/office/powerpoint/2010/main" val="2151655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with low confidence">
            <a:extLst>
              <a:ext uri="{FF2B5EF4-FFF2-40B4-BE49-F238E27FC236}">
                <a16:creationId xmlns:a16="http://schemas.microsoft.com/office/drawing/2014/main" id="{A42792BB-9661-329A-2324-F0D32C28B40E}"/>
              </a:ext>
            </a:extLst>
          </p:cNvPr>
          <p:cNvPicPr>
            <a:picLocks noChangeAspect="1"/>
          </p:cNvPicPr>
          <p:nvPr/>
        </p:nvPicPr>
        <p:blipFill>
          <a:blip r:embed="rId3"/>
          <a:stretch>
            <a:fillRect/>
          </a:stretch>
        </p:blipFill>
        <p:spPr>
          <a:xfrm>
            <a:off x="4707946" y="174941"/>
            <a:ext cx="3142093" cy="4086254"/>
          </a:xfrm>
          <a:prstGeom prst="rect">
            <a:avLst/>
          </a:prstGeom>
          <a:ln>
            <a:solidFill>
              <a:schemeClr val="tx1"/>
            </a:solidFill>
          </a:ln>
        </p:spPr>
      </p:pic>
      <p:pic>
        <p:nvPicPr>
          <p:cNvPr id="5" name="Picture 4" descr="A close-up of a book&#10;&#10;Description automatically generated with low confidence">
            <a:extLst>
              <a:ext uri="{FF2B5EF4-FFF2-40B4-BE49-F238E27FC236}">
                <a16:creationId xmlns:a16="http://schemas.microsoft.com/office/drawing/2014/main" id="{66332A94-1DB2-5FBA-C374-04E71E566A60}"/>
              </a:ext>
            </a:extLst>
          </p:cNvPr>
          <p:cNvPicPr>
            <a:picLocks noChangeAspect="1"/>
          </p:cNvPicPr>
          <p:nvPr/>
        </p:nvPicPr>
        <p:blipFill>
          <a:blip r:embed="rId4"/>
          <a:stretch>
            <a:fillRect/>
          </a:stretch>
        </p:blipFill>
        <p:spPr>
          <a:xfrm>
            <a:off x="639083" y="60385"/>
            <a:ext cx="2906374" cy="4491411"/>
          </a:xfrm>
          <a:prstGeom prst="rect">
            <a:avLst/>
          </a:prstGeom>
          <a:solidFill>
            <a:schemeClr val="tx1"/>
          </a:solidFill>
        </p:spPr>
      </p:pic>
      <p:sp>
        <p:nvSpPr>
          <p:cNvPr id="7" name="Footer Placeholder 6">
            <a:extLst>
              <a:ext uri="{FF2B5EF4-FFF2-40B4-BE49-F238E27FC236}">
                <a16:creationId xmlns:a16="http://schemas.microsoft.com/office/drawing/2014/main" id="{5AB07E58-F0D6-3147-D470-81998EC309FC}"/>
              </a:ext>
            </a:extLst>
          </p:cNvPr>
          <p:cNvSpPr>
            <a:spLocks noGrp="1"/>
          </p:cNvSpPr>
          <p:nvPr>
            <p:ph type="ftr" sz="quarter" idx="3"/>
          </p:nvPr>
        </p:nvSpPr>
        <p:spPr>
          <a:xfrm>
            <a:off x="3227466" y="4785088"/>
            <a:ext cx="4884640" cy="274637"/>
          </a:xfrm>
          <a:prstGeom prst="rect">
            <a:avLst/>
          </a:prstGeom>
        </p:spPr>
        <p:txBody>
          <a:bodyPr/>
          <a:lstStyle/>
          <a:p>
            <a:r>
              <a:rPr lang="en-US"/>
              <a:t>Virtual </a:t>
            </a:r>
            <a:r>
              <a:rPr lang="en-US" err="1"/>
              <a:t>AskQC</a:t>
            </a:r>
            <a:r>
              <a:rPr lang="en-US"/>
              <a:t> Office Hours: Cataloging Rare Materials Defensively</a:t>
            </a:r>
          </a:p>
        </p:txBody>
      </p:sp>
      <p:sp>
        <p:nvSpPr>
          <p:cNvPr id="8" name="Slide Number Placeholder 7">
            <a:extLst>
              <a:ext uri="{FF2B5EF4-FFF2-40B4-BE49-F238E27FC236}">
                <a16:creationId xmlns:a16="http://schemas.microsoft.com/office/drawing/2014/main" id="{2B785EF2-3DB0-7062-37A7-D345B68468A9}"/>
              </a:ext>
            </a:extLst>
          </p:cNvPr>
          <p:cNvSpPr>
            <a:spLocks noGrp="1"/>
          </p:cNvSpPr>
          <p:nvPr>
            <p:ph type="sldNum" sz="quarter" idx="14"/>
          </p:nvPr>
        </p:nvSpPr>
        <p:spPr/>
        <p:txBody>
          <a:bodyPr/>
          <a:lstStyle/>
          <a:p>
            <a:fld id="{42AC7B73-7B68-441A-8047-75BA31C9DB5A}" type="slidenum">
              <a:rPr lang="en-US" smtClean="0"/>
              <a:pPr/>
              <a:t>40</a:t>
            </a:fld>
            <a:endParaRPr lang="en-US"/>
          </a:p>
        </p:txBody>
      </p:sp>
      <p:sp>
        <p:nvSpPr>
          <p:cNvPr id="2" name="Date Placeholder 1">
            <a:extLst>
              <a:ext uri="{FF2B5EF4-FFF2-40B4-BE49-F238E27FC236}">
                <a16:creationId xmlns:a16="http://schemas.microsoft.com/office/drawing/2014/main" id="{BF3A1FD4-C42D-8C0E-8C71-BC8E3338D463}"/>
              </a:ext>
            </a:extLst>
          </p:cNvPr>
          <p:cNvSpPr>
            <a:spLocks noGrp="1"/>
          </p:cNvSpPr>
          <p:nvPr>
            <p:ph type="dt" sz="half" idx="13"/>
          </p:nvPr>
        </p:nvSpPr>
        <p:spPr/>
        <p:txBody>
          <a:bodyPr/>
          <a:lstStyle/>
          <a:p>
            <a:r>
              <a:rPr lang="en-US"/>
              <a:t>June 2023</a:t>
            </a:r>
          </a:p>
        </p:txBody>
      </p:sp>
      <p:sp>
        <p:nvSpPr>
          <p:cNvPr id="4" name="TextBox 3">
            <a:extLst>
              <a:ext uri="{FF2B5EF4-FFF2-40B4-BE49-F238E27FC236}">
                <a16:creationId xmlns:a16="http://schemas.microsoft.com/office/drawing/2014/main" id="{D9D1EE3C-52E1-536F-95B6-715600008FEF}"/>
              </a:ext>
            </a:extLst>
          </p:cNvPr>
          <p:cNvSpPr txBox="1"/>
          <p:nvPr/>
        </p:nvSpPr>
        <p:spPr>
          <a:xfrm>
            <a:off x="4960127" y="4365967"/>
            <a:ext cx="1802486" cy="246221"/>
          </a:xfrm>
          <a:prstGeom prst="rect">
            <a:avLst/>
          </a:prstGeom>
          <a:noFill/>
        </p:spPr>
        <p:txBody>
          <a:bodyPr wrap="square" rtlCol="0">
            <a:spAutoFit/>
          </a:bodyPr>
          <a:lstStyle/>
          <a:p>
            <a:r>
              <a:rPr lang="en-US" sz="1000"/>
              <a:t>Images from Google Books</a:t>
            </a:r>
          </a:p>
        </p:txBody>
      </p:sp>
    </p:spTree>
    <p:extLst>
      <p:ext uri="{BB962C8B-B14F-4D97-AF65-F5344CB8AC3E}">
        <p14:creationId xmlns:p14="http://schemas.microsoft.com/office/powerpoint/2010/main" val="646641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9BEBB3-6BFA-5B77-41BF-D17F611C2F12}"/>
              </a:ext>
            </a:extLst>
          </p:cNvPr>
          <p:cNvSpPr>
            <a:spLocks noGrp="1"/>
          </p:cNvSpPr>
          <p:nvPr>
            <p:ph type="body" sz="quarter" idx="13"/>
          </p:nvPr>
        </p:nvSpPr>
        <p:spPr/>
        <p:txBody>
          <a:bodyPr/>
          <a:lstStyle/>
          <a:p>
            <a:r>
              <a:rPr lang="en-US"/>
              <a:t>De anima R186612 </a:t>
            </a:r>
          </a:p>
          <a:p>
            <a:r>
              <a:rPr lang="en-US"/>
              <a:t> </a:t>
            </a:r>
          </a:p>
        </p:txBody>
      </p:sp>
      <p:sp>
        <p:nvSpPr>
          <p:cNvPr id="3" name="Text Placeholder 2">
            <a:extLst>
              <a:ext uri="{FF2B5EF4-FFF2-40B4-BE49-F238E27FC236}">
                <a16:creationId xmlns:a16="http://schemas.microsoft.com/office/drawing/2014/main" id="{AB3862E8-8D10-9354-6DD5-0DD77E84B105}"/>
              </a:ext>
            </a:extLst>
          </p:cNvPr>
          <p:cNvSpPr>
            <a:spLocks noGrp="1"/>
          </p:cNvSpPr>
          <p:nvPr>
            <p:ph type="body" sz="quarter" idx="15"/>
          </p:nvPr>
        </p:nvSpPr>
        <p:spPr/>
        <p:txBody>
          <a:bodyPr/>
          <a:lstStyle/>
          <a:p>
            <a:pPr marL="0" indent="0">
              <a:buNone/>
            </a:pPr>
            <a:r>
              <a:rPr lang="en-US"/>
              <a:t>De anima </a:t>
            </a:r>
            <a:r>
              <a:rPr lang="en-US" sz="3200"/>
              <a:t>R186611</a:t>
            </a:r>
            <a:r>
              <a:rPr lang="en-US"/>
              <a:t> </a:t>
            </a:r>
          </a:p>
          <a:p>
            <a:pPr marL="0" indent="0">
              <a:buNone/>
            </a:pPr>
            <a:endParaRPr lang="en-US"/>
          </a:p>
        </p:txBody>
      </p:sp>
      <p:graphicFrame>
        <p:nvGraphicFramePr>
          <p:cNvPr id="6" name="Table 5">
            <a:extLst>
              <a:ext uri="{FF2B5EF4-FFF2-40B4-BE49-F238E27FC236}">
                <a16:creationId xmlns:a16="http://schemas.microsoft.com/office/drawing/2014/main" id="{F652D65A-E1CD-9397-D742-FD51356D1767}"/>
              </a:ext>
            </a:extLst>
          </p:cNvPr>
          <p:cNvGraphicFramePr>
            <a:graphicFrameLocks noGrp="1"/>
          </p:cNvGraphicFramePr>
          <p:nvPr>
            <p:extLst>
              <p:ext uri="{D42A27DB-BD31-4B8C-83A1-F6EECF244321}">
                <p14:modId xmlns:p14="http://schemas.microsoft.com/office/powerpoint/2010/main" val="3616390043"/>
              </p:ext>
            </p:extLst>
          </p:nvPr>
        </p:nvGraphicFramePr>
        <p:xfrm>
          <a:off x="200720" y="736653"/>
          <a:ext cx="4371280" cy="3186858"/>
        </p:xfrm>
        <a:graphic>
          <a:graphicData uri="http://schemas.openxmlformats.org/drawingml/2006/table">
            <a:tbl>
              <a:tblPr firstRow="1" bandRow="1">
                <a:tableStyleId>{2D5ABB26-0587-4C30-8999-92F81FD0307C}</a:tableStyleId>
              </a:tblPr>
              <a:tblGrid>
                <a:gridCol w="492938">
                  <a:extLst>
                    <a:ext uri="{9D8B030D-6E8A-4147-A177-3AD203B41FA5}">
                      <a16:colId xmlns:a16="http://schemas.microsoft.com/office/drawing/2014/main" val="1219471735"/>
                    </a:ext>
                  </a:extLst>
                </a:gridCol>
                <a:gridCol w="212251">
                  <a:extLst>
                    <a:ext uri="{9D8B030D-6E8A-4147-A177-3AD203B41FA5}">
                      <a16:colId xmlns:a16="http://schemas.microsoft.com/office/drawing/2014/main" val="838464183"/>
                    </a:ext>
                  </a:extLst>
                </a:gridCol>
                <a:gridCol w="212251">
                  <a:extLst>
                    <a:ext uri="{9D8B030D-6E8A-4147-A177-3AD203B41FA5}">
                      <a16:colId xmlns:a16="http://schemas.microsoft.com/office/drawing/2014/main" val="1356410644"/>
                    </a:ext>
                  </a:extLst>
                </a:gridCol>
                <a:gridCol w="3453840">
                  <a:extLst>
                    <a:ext uri="{9D8B030D-6E8A-4147-A177-3AD203B41FA5}">
                      <a16:colId xmlns:a16="http://schemas.microsoft.com/office/drawing/2014/main" val="3955808789"/>
                    </a:ext>
                  </a:extLst>
                </a:gridCol>
              </a:tblGrid>
              <a:tr h="615902">
                <a:tc>
                  <a:txBody>
                    <a:bodyPr/>
                    <a:lstStyle/>
                    <a:p>
                      <a:r>
                        <a:rPr lang="en-US" sz="1400" b="0">
                          <a:solidFill>
                            <a:schemeClr val="tx1"/>
                          </a:solidFill>
                        </a:rPr>
                        <a:t>245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De anima brutorum quae hominis vitalis ac sensitiva est, exercitationes duae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7467709"/>
                  </a:ext>
                </a:extLst>
              </a:tr>
              <a:tr h="702401">
                <a:tc>
                  <a:txBody>
                    <a:bodyPr/>
                    <a:lstStyle/>
                    <a:p>
                      <a:r>
                        <a:rPr lang="en-US" sz="1400" b="0">
                          <a:solidFill>
                            <a:schemeClr val="tx1"/>
                          </a:solidFill>
                        </a:rPr>
                        <a:t>264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Londini, : ǂb Prostant apud Guiel. Wells &amp; Rob. Scot, ǂc 1672.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4535212"/>
                  </a:ext>
                </a:extLst>
              </a:tr>
              <a:tr h="577245">
                <a:tc>
                  <a:txBody>
                    <a:bodyPr/>
                    <a:lstStyle/>
                    <a:p>
                      <a:r>
                        <a:rPr lang="en-US" sz="1400" b="0">
                          <a:solidFill>
                            <a:schemeClr val="tx1"/>
                          </a:solidFill>
                        </a:rPr>
                        <a:t>300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[48], 400, [16] pages, viii leaves of plates (folded) : </a:t>
                      </a:r>
                      <a:r>
                        <a:rPr lang="en-US" sz="1400" b="0" i="0" kern="1200" err="1">
                          <a:solidFill>
                            <a:schemeClr val="tx1"/>
                          </a:solidFill>
                          <a:effectLst/>
                          <a:latin typeface="+mn-lt"/>
                          <a:ea typeface="+mn-ea"/>
                          <a:cs typeface="+mn-cs"/>
                        </a:rPr>
                        <a:t>ǂb</a:t>
                      </a:r>
                      <a:r>
                        <a:rPr lang="en-US" sz="1400" b="0" i="0" kern="1200">
                          <a:solidFill>
                            <a:schemeClr val="tx1"/>
                          </a:solidFill>
                          <a:effectLst/>
                          <a:latin typeface="+mn-lt"/>
                          <a:ea typeface="+mn-ea"/>
                          <a:cs typeface="+mn-cs"/>
                        </a:rPr>
                        <a:t> illustrations ; </a:t>
                      </a:r>
                      <a:r>
                        <a:rPr lang="en-US" sz="1400" b="0" i="0" kern="1200" err="1">
                          <a:solidFill>
                            <a:schemeClr val="tx1"/>
                          </a:solidFill>
                          <a:effectLst/>
                          <a:latin typeface="+mn-lt"/>
                          <a:ea typeface="+mn-ea"/>
                          <a:cs typeface="+mn-cs"/>
                        </a:rPr>
                        <a:t>ǂc</a:t>
                      </a:r>
                      <a:r>
                        <a:rPr lang="en-US" sz="1400" b="0" i="0" kern="1200">
                          <a:solidFill>
                            <a:schemeClr val="tx1"/>
                          </a:solidFill>
                          <a:effectLst/>
                          <a:latin typeface="+mn-lt"/>
                          <a:ea typeface="+mn-ea"/>
                          <a:cs typeface="+mn-cs"/>
                        </a:rPr>
                        <a:t> 16 cm (8vo)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2212807"/>
                  </a:ext>
                </a:extLst>
              </a:tr>
              <a:tr h="423746">
                <a:tc>
                  <a:txBody>
                    <a:bodyPr/>
                    <a:lstStyle/>
                    <a:p>
                      <a:r>
                        <a:rPr lang="en-US" sz="1400">
                          <a:solidFill>
                            <a:schemeClr val="tx1"/>
                          </a:solidFill>
                        </a:rPr>
                        <a:t>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kern="1200">
                          <a:solidFill>
                            <a:schemeClr val="tx1"/>
                          </a:solidFill>
                          <a:effectLst/>
                          <a:latin typeface="+mn-lt"/>
                          <a:ea typeface="+mn-ea"/>
                          <a:cs typeface="+mn-cs"/>
                        </a:rPr>
                        <a:t>Cf. Wing W2828 which has “Guilelm. Wells &amp; Robertum Scott” in the imprint.</a:t>
                      </a:r>
                      <a:endParaRPr lang="en-US" sz="140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576274"/>
                  </a:ext>
                </a:extLst>
              </a:tr>
              <a:tr h="386575">
                <a:tc>
                  <a:txBody>
                    <a:bodyPr/>
                    <a:lstStyle/>
                    <a:p>
                      <a:r>
                        <a:rPr lang="en-US" sz="1400" b="1">
                          <a:solidFill>
                            <a:schemeClr val="accent1">
                              <a:lumMod val="75000"/>
                            </a:schemeClr>
                          </a:solidFill>
                        </a:rPr>
                        <a:t>510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a:solidFill>
                            <a:schemeClr val="accent1">
                              <a:lumMod val="75000"/>
                            </a:schemeClr>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a:solidFill>
                          <a:schemeClr val="accent1">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a:solidFill>
                            <a:schemeClr val="accent1">
                              <a:lumMod val="75000"/>
                            </a:schemeClr>
                          </a:solidFill>
                        </a:rPr>
                        <a:t>ESTC ǂc R186612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366519"/>
                  </a:ext>
                </a:extLst>
              </a:tr>
              <a:tr h="386575">
                <a:tc>
                  <a:txBody>
                    <a:bodyPr/>
                    <a:lstStyle/>
                    <a:p>
                      <a:r>
                        <a:rPr lang="en-US" sz="1400" b="1">
                          <a:solidFill>
                            <a:schemeClr val="accent1">
                              <a:lumMod val="75000"/>
                            </a:schemeClr>
                          </a:solidFill>
                        </a:rPr>
                        <a:t>510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a:solidFill>
                            <a:schemeClr val="accent1">
                              <a:lumMod val="75000"/>
                            </a:schemeClr>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a:solidFill>
                          <a:schemeClr val="accent1">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nn-NO" sz="1400" b="1">
                          <a:solidFill>
                            <a:schemeClr val="accent1">
                              <a:lumMod val="75000"/>
                            </a:schemeClr>
                          </a:solidFill>
                        </a:rPr>
                        <a:t>Wing (CD-ROM, 1996), ǂc W2828</a:t>
                      </a:r>
                      <a:endParaRPr lang="en-US" sz="1400" b="1">
                        <a:solidFill>
                          <a:schemeClr val="accent1">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7064785"/>
                  </a:ext>
                </a:extLst>
              </a:tr>
            </a:tbl>
          </a:graphicData>
        </a:graphic>
      </p:graphicFrame>
      <p:graphicFrame>
        <p:nvGraphicFramePr>
          <p:cNvPr id="7" name="Table 6">
            <a:extLst>
              <a:ext uri="{FF2B5EF4-FFF2-40B4-BE49-F238E27FC236}">
                <a16:creationId xmlns:a16="http://schemas.microsoft.com/office/drawing/2014/main" id="{B4FE3D59-B3BA-A047-54CA-D0F838C09DE5}"/>
              </a:ext>
            </a:extLst>
          </p:cNvPr>
          <p:cNvGraphicFramePr>
            <a:graphicFrameLocks noGrp="1"/>
          </p:cNvGraphicFramePr>
          <p:nvPr>
            <p:extLst>
              <p:ext uri="{D42A27DB-BD31-4B8C-83A1-F6EECF244321}">
                <p14:modId xmlns:p14="http://schemas.microsoft.com/office/powerpoint/2010/main" val="2267380000"/>
              </p:ext>
            </p:extLst>
          </p:nvPr>
        </p:nvGraphicFramePr>
        <p:xfrm>
          <a:off x="4659370" y="736653"/>
          <a:ext cx="4371280" cy="2638732"/>
        </p:xfrm>
        <a:graphic>
          <a:graphicData uri="http://schemas.openxmlformats.org/drawingml/2006/table">
            <a:tbl>
              <a:tblPr firstRow="1" bandRow="1">
                <a:tableStyleId>{2D5ABB26-0587-4C30-8999-92F81FD0307C}</a:tableStyleId>
              </a:tblPr>
              <a:tblGrid>
                <a:gridCol w="492938">
                  <a:extLst>
                    <a:ext uri="{9D8B030D-6E8A-4147-A177-3AD203B41FA5}">
                      <a16:colId xmlns:a16="http://schemas.microsoft.com/office/drawing/2014/main" val="1219471735"/>
                    </a:ext>
                  </a:extLst>
                </a:gridCol>
                <a:gridCol w="208280">
                  <a:extLst>
                    <a:ext uri="{9D8B030D-6E8A-4147-A177-3AD203B41FA5}">
                      <a16:colId xmlns:a16="http://schemas.microsoft.com/office/drawing/2014/main" val="838464183"/>
                    </a:ext>
                  </a:extLst>
                </a:gridCol>
                <a:gridCol w="216222">
                  <a:extLst>
                    <a:ext uri="{9D8B030D-6E8A-4147-A177-3AD203B41FA5}">
                      <a16:colId xmlns:a16="http://schemas.microsoft.com/office/drawing/2014/main" val="1356410644"/>
                    </a:ext>
                  </a:extLst>
                </a:gridCol>
                <a:gridCol w="3453840">
                  <a:extLst>
                    <a:ext uri="{9D8B030D-6E8A-4147-A177-3AD203B41FA5}">
                      <a16:colId xmlns:a16="http://schemas.microsoft.com/office/drawing/2014/main" val="3955808789"/>
                    </a:ext>
                  </a:extLst>
                </a:gridCol>
              </a:tblGrid>
              <a:tr h="615902">
                <a:tc>
                  <a:txBody>
                    <a:bodyPr/>
                    <a:lstStyle/>
                    <a:p>
                      <a:r>
                        <a:rPr lang="en-US" sz="1400" b="0">
                          <a:solidFill>
                            <a:schemeClr val="tx1"/>
                          </a:solidFill>
                        </a:rPr>
                        <a:t>245</a:t>
                      </a:r>
                    </a:p>
                  </a:txBody>
                  <a:tcPr/>
                </a:tc>
                <a:tc>
                  <a:txBody>
                    <a:bodyPr/>
                    <a:lstStyle/>
                    <a:p>
                      <a:r>
                        <a:rPr lang="en-US" sz="1400">
                          <a:solidFill>
                            <a:schemeClr val="tx1"/>
                          </a:solidFill>
                        </a:rPr>
                        <a:t>1</a:t>
                      </a:r>
                    </a:p>
                  </a:txBody>
                  <a:tcPr/>
                </a:tc>
                <a:tc>
                  <a:txBody>
                    <a:bodyPr/>
                    <a:lstStyle/>
                    <a:p>
                      <a:r>
                        <a:rPr lang="en-US" sz="1400">
                          <a:solidFill>
                            <a:schemeClr val="tx1"/>
                          </a:solidFill>
                        </a:rPr>
                        <a:t>0</a:t>
                      </a:r>
                    </a:p>
                  </a:txBody>
                  <a:tcPr/>
                </a:tc>
                <a:tc>
                  <a:txBody>
                    <a:bodyPr/>
                    <a:lstStyle/>
                    <a:p>
                      <a:r>
                        <a:rPr lang="en-US" sz="1400" b="0" i="0" kern="1200">
                          <a:solidFill>
                            <a:schemeClr val="tx1"/>
                          </a:solidFill>
                          <a:effectLst/>
                          <a:latin typeface="+mn-lt"/>
                          <a:ea typeface="+mn-ea"/>
                          <a:cs typeface="+mn-cs"/>
                        </a:rPr>
                        <a:t>De anima brutorum quae hominis vitalis ac sensitiva est, exercitationes duae</a:t>
                      </a:r>
                    </a:p>
                  </a:txBody>
                  <a:tcPr/>
                </a:tc>
                <a:extLst>
                  <a:ext uri="{0D108BD9-81ED-4DB2-BD59-A6C34878D82A}">
                    <a16:rowId xmlns:a16="http://schemas.microsoft.com/office/drawing/2014/main" val="2387467709"/>
                  </a:ext>
                </a:extLst>
              </a:tr>
              <a:tr h="664516">
                <a:tc>
                  <a:txBody>
                    <a:bodyPr/>
                    <a:lstStyle/>
                    <a:p>
                      <a:r>
                        <a:rPr lang="en-US" sz="1400" b="0">
                          <a:solidFill>
                            <a:schemeClr val="tx1"/>
                          </a:solidFill>
                        </a:rPr>
                        <a:t>260</a:t>
                      </a:r>
                    </a:p>
                  </a:txBody>
                  <a:tcPr/>
                </a:tc>
                <a:tc>
                  <a:txBody>
                    <a:bodyPr/>
                    <a:lstStyle/>
                    <a:p>
                      <a:endParaRPr lang="en-US" sz="1400">
                        <a:solidFill>
                          <a:schemeClr val="tx1"/>
                        </a:solidFill>
                      </a:endParaRPr>
                    </a:p>
                  </a:txBody>
                  <a:tcPr/>
                </a:tc>
                <a:tc>
                  <a:txBody>
                    <a:bodyPr/>
                    <a:lstStyle/>
                    <a:p>
                      <a:endParaRPr lang="en-US" sz="1400">
                        <a:solidFill>
                          <a:schemeClr val="tx1"/>
                        </a:solidFill>
                      </a:endParaRPr>
                    </a:p>
                  </a:txBody>
                  <a:tcPr/>
                </a:tc>
                <a:tc>
                  <a:txBody>
                    <a:bodyPr/>
                    <a:lstStyle/>
                    <a:p>
                      <a:r>
                        <a:rPr lang="en-US" sz="1400" b="0" i="0" kern="1200" err="1">
                          <a:solidFill>
                            <a:schemeClr val="tx1"/>
                          </a:solidFill>
                          <a:effectLst/>
                          <a:latin typeface="+mn-lt"/>
                          <a:ea typeface="+mn-ea"/>
                          <a:cs typeface="+mn-cs"/>
                        </a:rPr>
                        <a:t>Londini</a:t>
                      </a:r>
                      <a:r>
                        <a:rPr lang="en-US" sz="1400" b="0" i="0" kern="1200">
                          <a:solidFill>
                            <a:schemeClr val="tx1"/>
                          </a:solidFill>
                          <a:effectLst/>
                          <a:latin typeface="+mn-lt"/>
                          <a:ea typeface="+mn-ea"/>
                          <a:cs typeface="+mn-cs"/>
                        </a:rPr>
                        <a:t> : </a:t>
                      </a:r>
                      <a:r>
                        <a:rPr lang="en-US" sz="1400" b="0" i="0" kern="1200" err="1">
                          <a:solidFill>
                            <a:schemeClr val="tx1"/>
                          </a:solidFill>
                          <a:effectLst/>
                          <a:latin typeface="+mn-lt"/>
                          <a:ea typeface="+mn-ea"/>
                          <a:cs typeface="+mn-cs"/>
                        </a:rPr>
                        <a:t>ǂb</a:t>
                      </a:r>
                      <a:r>
                        <a:rPr lang="en-US" sz="1400" b="0" i="0" kern="1200">
                          <a:solidFill>
                            <a:schemeClr val="tx1"/>
                          </a:solidFill>
                          <a:effectLst/>
                          <a:latin typeface="+mn-lt"/>
                          <a:ea typeface="+mn-ea"/>
                          <a:cs typeface="+mn-cs"/>
                        </a:rPr>
                        <a:t> </a:t>
                      </a:r>
                      <a:r>
                        <a:rPr lang="en-US" sz="1400" b="0" i="0" kern="1200" err="1">
                          <a:solidFill>
                            <a:schemeClr val="tx1"/>
                          </a:solidFill>
                          <a:effectLst/>
                          <a:latin typeface="+mn-lt"/>
                          <a:ea typeface="+mn-ea"/>
                          <a:cs typeface="+mn-cs"/>
                        </a:rPr>
                        <a:t>Prostant</a:t>
                      </a:r>
                      <a:r>
                        <a:rPr lang="en-US" sz="1400" b="0" i="0" kern="1200">
                          <a:solidFill>
                            <a:schemeClr val="tx1"/>
                          </a:solidFill>
                          <a:effectLst/>
                          <a:latin typeface="+mn-lt"/>
                          <a:ea typeface="+mn-ea"/>
                          <a:cs typeface="+mn-cs"/>
                        </a:rPr>
                        <a:t> apud </a:t>
                      </a:r>
                      <a:r>
                        <a:rPr lang="en-US" sz="1400" b="0" i="0" kern="1200" err="1">
                          <a:solidFill>
                            <a:schemeClr val="tx1"/>
                          </a:solidFill>
                          <a:effectLst/>
                          <a:latin typeface="+mn-lt"/>
                          <a:ea typeface="+mn-ea"/>
                          <a:cs typeface="+mn-cs"/>
                        </a:rPr>
                        <a:t>Gulielm</a:t>
                      </a:r>
                      <a:r>
                        <a:rPr lang="en-US" sz="1400" b="0" i="0" kern="1200">
                          <a:solidFill>
                            <a:schemeClr val="tx1"/>
                          </a:solidFill>
                          <a:effectLst/>
                          <a:latin typeface="+mn-lt"/>
                          <a:ea typeface="+mn-ea"/>
                          <a:cs typeface="+mn-cs"/>
                        </a:rPr>
                        <a:t>. Wells, &amp; </a:t>
                      </a:r>
                      <a:r>
                        <a:rPr lang="en-US" sz="1400" b="0" i="0" kern="1200" err="1">
                          <a:solidFill>
                            <a:schemeClr val="tx1"/>
                          </a:solidFill>
                          <a:effectLst/>
                          <a:latin typeface="+mn-lt"/>
                          <a:ea typeface="+mn-ea"/>
                          <a:cs typeface="+mn-cs"/>
                        </a:rPr>
                        <a:t>Robertum</a:t>
                      </a:r>
                      <a:r>
                        <a:rPr lang="en-US" sz="1400" b="0" i="0" kern="1200">
                          <a:solidFill>
                            <a:schemeClr val="tx1"/>
                          </a:solidFill>
                          <a:effectLst/>
                          <a:latin typeface="+mn-lt"/>
                          <a:ea typeface="+mn-ea"/>
                          <a:cs typeface="+mn-cs"/>
                        </a:rPr>
                        <a:t> Scott, </a:t>
                      </a:r>
                      <a:r>
                        <a:rPr lang="en-US" sz="1400" b="0" i="0" kern="1200" err="1">
                          <a:solidFill>
                            <a:schemeClr val="tx1"/>
                          </a:solidFill>
                          <a:effectLst/>
                          <a:latin typeface="+mn-lt"/>
                          <a:ea typeface="+mn-ea"/>
                          <a:cs typeface="+mn-cs"/>
                        </a:rPr>
                        <a:t>ǂc</a:t>
                      </a:r>
                      <a:r>
                        <a:rPr lang="en-US" sz="1400" b="0" i="0" kern="1200">
                          <a:solidFill>
                            <a:schemeClr val="tx1"/>
                          </a:solidFill>
                          <a:effectLst/>
                          <a:latin typeface="+mn-lt"/>
                          <a:ea typeface="+mn-ea"/>
                          <a:cs typeface="+mn-cs"/>
                        </a:rPr>
                        <a:t>  anno Dom. MDCLXXII [1672]</a:t>
                      </a:r>
                    </a:p>
                  </a:txBody>
                  <a:tcPr/>
                </a:tc>
                <a:extLst>
                  <a:ext uri="{0D108BD9-81ED-4DB2-BD59-A6C34878D82A}">
                    <a16:rowId xmlns:a16="http://schemas.microsoft.com/office/drawing/2014/main" val="3024535212"/>
                  </a:ext>
                </a:extLst>
              </a:tr>
              <a:tr h="180100">
                <a:tc>
                  <a:txBody>
                    <a:bodyPr/>
                    <a:lstStyle/>
                    <a:p>
                      <a:r>
                        <a:rPr lang="en-US" sz="1400" b="0">
                          <a:solidFill>
                            <a:schemeClr val="tx1"/>
                          </a:solidFill>
                        </a:rPr>
                        <a:t>300</a:t>
                      </a:r>
                    </a:p>
                  </a:txBody>
                  <a:tcPr/>
                </a:tc>
                <a:tc>
                  <a:txBody>
                    <a:bodyPr/>
                    <a:lstStyle/>
                    <a:p>
                      <a:endParaRPr lang="en-US" sz="1400">
                        <a:solidFill>
                          <a:schemeClr val="tx1"/>
                        </a:solidFill>
                      </a:endParaRPr>
                    </a:p>
                  </a:txBody>
                  <a:tcPr/>
                </a:tc>
                <a:tc>
                  <a:txBody>
                    <a:bodyPr/>
                    <a:lstStyle/>
                    <a:p>
                      <a:endParaRPr lang="en-US" sz="1400">
                        <a:solidFill>
                          <a:schemeClr val="tx1"/>
                        </a:solidFill>
                      </a:endParaRPr>
                    </a:p>
                  </a:txBody>
                  <a:tcPr/>
                </a:tc>
                <a:tc>
                  <a:txBody>
                    <a:bodyPr/>
                    <a:lstStyle/>
                    <a:p>
                      <a:pPr algn="l"/>
                      <a:r>
                        <a:rPr lang="en-US" sz="1400" b="0" i="0" kern="1200">
                          <a:solidFill>
                            <a:schemeClr val="tx1"/>
                          </a:solidFill>
                          <a:effectLst/>
                          <a:latin typeface="+mn-lt"/>
                          <a:ea typeface="+mn-ea"/>
                          <a:cs typeface="+mn-cs"/>
                        </a:rPr>
                        <a:t>[54], 565 [i.e. 547], [16] p. :  ill. ;  21 cm (4to)</a:t>
                      </a:r>
                    </a:p>
                  </a:txBody>
                  <a:tcPr anchor="ctr"/>
                </a:tc>
                <a:extLst>
                  <a:ext uri="{0D108BD9-81ED-4DB2-BD59-A6C34878D82A}">
                    <a16:rowId xmlns:a16="http://schemas.microsoft.com/office/drawing/2014/main" val="1502212807"/>
                  </a:ext>
                </a:extLst>
              </a:tr>
              <a:tr h="386575">
                <a:tc>
                  <a:txBody>
                    <a:bodyPr/>
                    <a:lstStyle/>
                    <a:p>
                      <a:r>
                        <a:rPr lang="en-US" sz="1400" b="1">
                          <a:solidFill>
                            <a:schemeClr val="accent1">
                              <a:lumMod val="75000"/>
                            </a:schemeClr>
                          </a:solidFill>
                        </a:rPr>
                        <a:t>510</a:t>
                      </a:r>
                    </a:p>
                  </a:txBody>
                  <a:tcPr>
                    <a:lnL>
                      <a:noFill/>
                    </a:lnL>
                    <a:lnR>
                      <a:noFill/>
                    </a:lnR>
                    <a:lnB>
                      <a:noFill/>
                    </a:lnB>
                    <a:lnTlToBr w="12700" cmpd="sng">
                      <a:noFill/>
                      <a:prstDash val="solid"/>
                    </a:lnTlToBr>
                    <a:lnBlToTr w="12700" cmpd="sng">
                      <a:noFill/>
                      <a:prstDash val="solid"/>
                    </a:lnBlToTr>
                  </a:tcPr>
                </a:tc>
                <a:tc>
                  <a:txBody>
                    <a:bodyPr/>
                    <a:lstStyle/>
                    <a:p>
                      <a:r>
                        <a:rPr lang="en-US" sz="1400" b="1">
                          <a:solidFill>
                            <a:schemeClr val="accent1">
                              <a:lumMod val="75000"/>
                            </a:schemeClr>
                          </a:solidFill>
                        </a:rPr>
                        <a:t>4</a:t>
                      </a:r>
                    </a:p>
                  </a:txBody>
                  <a:tcPr>
                    <a:lnL>
                      <a:noFill/>
                    </a:lnL>
                    <a:lnR>
                      <a:noFill/>
                    </a:lnR>
                  </a:tcPr>
                </a:tc>
                <a:tc>
                  <a:txBody>
                    <a:bodyPr/>
                    <a:lstStyle/>
                    <a:p>
                      <a:endParaRPr lang="en-US" sz="1400" b="1">
                        <a:solidFill>
                          <a:schemeClr val="accent1">
                            <a:lumMod val="75000"/>
                          </a:schemeClr>
                        </a:solidFill>
                      </a:endParaRPr>
                    </a:p>
                  </a:txBody>
                  <a:tcPr>
                    <a:lnL>
                      <a:noFill/>
                    </a:lnL>
                    <a:lnR w="12700" cap="flat" cmpd="sng" algn="ctr">
                      <a:noFill/>
                      <a:prstDash val="solid"/>
                      <a:round/>
                      <a:headEnd type="none" w="med" len="med"/>
                      <a:tailEnd type="none" w="med" len="med"/>
                    </a:lnR>
                    <a:lnB>
                      <a:noFill/>
                    </a:lnB>
                    <a:lnTlToBr w="12700" cmpd="sng">
                      <a:noFill/>
                      <a:prstDash val="solid"/>
                    </a:lnTlToBr>
                    <a:lnBlToTr w="12700" cmpd="sng">
                      <a:noFill/>
                      <a:prstDash val="solid"/>
                    </a:lnBlToTr>
                  </a:tcPr>
                </a:tc>
                <a:tc>
                  <a:txBody>
                    <a:bodyPr/>
                    <a:lstStyle/>
                    <a:p>
                      <a:r>
                        <a:rPr lang="en-US" sz="1400" b="1">
                          <a:solidFill>
                            <a:schemeClr val="accent1">
                              <a:lumMod val="75000"/>
                            </a:schemeClr>
                          </a:solidFill>
                        </a:rPr>
                        <a:t>ESTC ǂc</a:t>
                      </a:r>
                      <a:r>
                        <a:rPr lang="en-US" b="1">
                          <a:solidFill>
                            <a:schemeClr val="accent1">
                              <a:lumMod val="75000"/>
                            </a:schemeClr>
                          </a:solidFill>
                        </a:rPr>
                        <a:t> </a:t>
                      </a:r>
                      <a:r>
                        <a:rPr lang="en-US" sz="1400" b="1">
                          <a:solidFill>
                            <a:schemeClr val="accent1">
                              <a:lumMod val="75000"/>
                            </a:schemeClr>
                          </a:solidFill>
                        </a:rPr>
                        <a:t>R186611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366519"/>
                  </a:ext>
                </a:extLst>
              </a:tr>
              <a:tr h="386575">
                <a:tc>
                  <a:txBody>
                    <a:bodyPr/>
                    <a:lstStyle/>
                    <a:p>
                      <a:r>
                        <a:rPr lang="en-US" sz="1400" b="1">
                          <a:solidFill>
                            <a:schemeClr val="accent1">
                              <a:lumMod val="75000"/>
                            </a:schemeClr>
                          </a:solidFill>
                        </a:rPr>
                        <a:t>500</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400" b="1">
                          <a:solidFill>
                            <a:schemeClr val="accent1">
                              <a:lumMod val="75000"/>
                            </a:schemeClr>
                          </a:solidFill>
                        </a:rPr>
                        <a:t>4</a:t>
                      </a:r>
                    </a:p>
                  </a:txBody>
                  <a:tcPr>
                    <a:lnL>
                      <a:noFill/>
                    </a:lnL>
                    <a:lnR>
                      <a:noFill/>
                    </a:lnR>
                  </a:tcPr>
                </a:tc>
                <a:tc>
                  <a:txBody>
                    <a:bodyPr/>
                    <a:lstStyle/>
                    <a:p>
                      <a:endParaRPr lang="en-US" sz="1400" b="1">
                        <a:solidFill>
                          <a:schemeClr val="accent1">
                            <a:lumMod val="75000"/>
                          </a:schemeClr>
                        </a:solidFill>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sz="1400" b="1" i="0" kern="1200">
                          <a:solidFill>
                            <a:schemeClr val="accent1">
                              <a:lumMod val="75000"/>
                            </a:schemeClr>
                          </a:solidFill>
                          <a:effectLst/>
                          <a:latin typeface="+mn-lt"/>
                          <a:ea typeface="+mn-ea"/>
                          <a:cs typeface="+mn-cs"/>
                        </a:rPr>
                        <a:t>Wing (CD-ROM, 1996), </a:t>
                      </a:r>
                      <a:r>
                        <a:rPr lang="nn-NO" sz="1400" b="1">
                          <a:solidFill>
                            <a:schemeClr val="accent1">
                              <a:lumMod val="75000"/>
                            </a:schemeClr>
                          </a:solidFill>
                        </a:rPr>
                        <a:t>ǂc </a:t>
                      </a:r>
                      <a:r>
                        <a:rPr lang="en-US" sz="1400" b="1" i="0" kern="1200">
                          <a:solidFill>
                            <a:schemeClr val="accent1">
                              <a:lumMod val="75000"/>
                            </a:schemeClr>
                          </a:solidFill>
                          <a:effectLst/>
                          <a:latin typeface="+mn-lt"/>
                          <a:ea typeface="+mn-ea"/>
                          <a:cs typeface="+mn-cs"/>
                        </a:rPr>
                        <a:t>W2827</a:t>
                      </a:r>
                      <a:endParaRPr lang="en-US" sz="1400" b="1">
                        <a:solidFill>
                          <a:schemeClr val="accent1">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255813"/>
                  </a:ext>
                </a:extLst>
              </a:tr>
            </a:tbl>
          </a:graphicData>
        </a:graphic>
      </p:graphicFrame>
      <p:sp>
        <p:nvSpPr>
          <p:cNvPr id="8" name="Footer Placeholder 7">
            <a:extLst>
              <a:ext uri="{FF2B5EF4-FFF2-40B4-BE49-F238E27FC236}">
                <a16:creationId xmlns:a16="http://schemas.microsoft.com/office/drawing/2014/main" id="{D01A421C-5261-A86C-C05A-696EBEA5B305}"/>
              </a:ext>
            </a:extLst>
          </p:cNvPr>
          <p:cNvSpPr>
            <a:spLocks noGrp="1"/>
          </p:cNvSpPr>
          <p:nvPr>
            <p:ph type="ftr" sz="quarter" idx="3"/>
          </p:nvPr>
        </p:nvSpPr>
        <p:spPr>
          <a:xfrm>
            <a:off x="3227466" y="4785088"/>
            <a:ext cx="4884640" cy="274637"/>
          </a:xfrm>
          <a:prstGeom prst="rect">
            <a:avLst/>
          </a:prstGeom>
        </p:spPr>
        <p:txBody>
          <a:bodyPr/>
          <a:lstStyle/>
          <a:p>
            <a:r>
              <a:rPr lang="en-US"/>
              <a:t>Virtual AskQC Office Hours: Cataloging Rare Materials Defensively</a:t>
            </a:r>
          </a:p>
        </p:txBody>
      </p:sp>
      <p:sp>
        <p:nvSpPr>
          <p:cNvPr id="9" name="Slide Number Placeholder 8">
            <a:extLst>
              <a:ext uri="{FF2B5EF4-FFF2-40B4-BE49-F238E27FC236}">
                <a16:creationId xmlns:a16="http://schemas.microsoft.com/office/drawing/2014/main" id="{BC2CC76C-9C6D-C544-1B16-E7E3CB1FFA96}"/>
              </a:ext>
            </a:extLst>
          </p:cNvPr>
          <p:cNvSpPr>
            <a:spLocks noGrp="1"/>
          </p:cNvSpPr>
          <p:nvPr>
            <p:ph type="sldNum" sz="quarter" idx="14"/>
          </p:nvPr>
        </p:nvSpPr>
        <p:spPr/>
        <p:txBody>
          <a:bodyPr/>
          <a:lstStyle/>
          <a:p>
            <a:fld id="{42AC7B73-7B68-441A-8047-75BA31C9DB5A}" type="slidenum">
              <a:rPr lang="en-US" smtClean="0"/>
              <a:pPr/>
              <a:t>41</a:t>
            </a:fld>
            <a:endParaRPr lang="en-US"/>
          </a:p>
        </p:txBody>
      </p:sp>
      <p:sp>
        <p:nvSpPr>
          <p:cNvPr id="4" name="Date Placeholder 3">
            <a:extLst>
              <a:ext uri="{FF2B5EF4-FFF2-40B4-BE49-F238E27FC236}">
                <a16:creationId xmlns:a16="http://schemas.microsoft.com/office/drawing/2014/main" id="{41553268-51DA-00E5-AFE5-BB8324BEF927}"/>
              </a:ext>
            </a:extLst>
          </p:cNvPr>
          <p:cNvSpPr>
            <a:spLocks noGrp="1"/>
          </p:cNvSpPr>
          <p:nvPr>
            <p:ph type="dt" sz="half" idx="16"/>
          </p:nvPr>
        </p:nvSpPr>
        <p:spPr/>
        <p:txBody>
          <a:bodyPr/>
          <a:lstStyle/>
          <a:p>
            <a:r>
              <a:rPr lang="en-US"/>
              <a:t>June 2023</a:t>
            </a:r>
          </a:p>
        </p:txBody>
      </p:sp>
    </p:spTree>
    <p:extLst>
      <p:ext uri="{BB962C8B-B14F-4D97-AF65-F5344CB8AC3E}">
        <p14:creationId xmlns:p14="http://schemas.microsoft.com/office/powerpoint/2010/main" val="4293332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5983D7-A73B-E763-087B-3081248B6462}"/>
              </a:ext>
            </a:extLst>
          </p:cNvPr>
          <p:cNvSpPr>
            <a:spLocks noGrp="1"/>
          </p:cNvSpPr>
          <p:nvPr>
            <p:ph type="body" sz="quarter" idx="10"/>
          </p:nvPr>
        </p:nvSpPr>
        <p:spPr/>
        <p:txBody>
          <a:bodyPr/>
          <a:lstStyle/>
          <a:p>
            <a:r>
              <a:rPr lang="en-US"/>
              <a:t>Conclusion</a:t>
            </a:r>
          </a:p>
        </p:txBody>
      </p:sp>
      <p:sp>
        <p:nvSpPr>
          <p:cNvPr id="3" name="Text Placeholder 2">
            <a:extLst>
              <a:ext uri="{FF2B5EF4-FFF2-40B4-BE49-F238E27FC236}">
                <a16:creationId xmlns:a16="http://schemas.microsoft.com/office/drawing/2014/main" id="{CCA0AC60-86E1-2651-49C4-8BC9B50C4B6E}"/>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7874936-6909-71DD-B667-CFDADC4EEFC2}"/>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5BCE44E3-B6BF-B420-C1D4-BF8E4CBB4022}"/>
              </a:ext>
            </a:extLst>
          </p:cNvPr>
          <p:cNvSpPr>
            <a:spLocks noGrp="1"/>
          </p:cNvSpPr>
          <p:nvPr>
            <p:ph type="ftr" sz="quarter" idx="3"/>
          </p:nvPr>
        </p:nvSpPr>
        <p:spPr/>
        <p:txBody>
          <a:bodyPr/>
          <a:lstStyle/>
          <a:p>
            <a:r>
              <a:rPr lang="en-US"/>
              <a:t>Virtual </a:t>
            </a:r>
            <a:r>
              <a:rPr lang="en-US" err="1"/>
              <a:t>AskQC</a:t>
            </a:r>
            <a:r>
              <a:rPr lang="en-US"/>
              <a:t> Office Hours: Cataloging Rare Materials Defensively</a:t>
            </a:r>
          </a:p>
        </p:txBody>
      </p:sp>
      <p:sp>
        <p:nvSpPr>
          <p:cNvPr id="6" name="Date Placeholder 5">
            <a:extLst>
              <a:ext uri="{FF2B5EF4-FFF2-40B4-BE49-F238E27FC236}">
                <a16:creationId xmlns:a16="http://schemas.microsoft.com/office/drawing/2014/main" id="{A91AB74C-029D-1B99-BB24-EBB02285AD56}"/>
              </a:ext>
            </a:extLst>
          </p:cNvPr>
          <p:cNvSpPr>
            <a:spLocks noGrp="1"/>
          </p:cNvSpPr>
          <p:nvPr>
            <p:ph type="dt" sz="half" idx="13"/>
          </p:nvPr>
        </p:nvSpPr>
        <p:spPr/>
        <p:txBody>
          <a:bodyPr/>
          <a:lstStyle/>
          <a:p>
            <a:r>
              <a:rPr lang="en-US"/>
              <a:t>June 2023</a:t>
            </a:r>
          </a:p>
        </p:txBody>
      </p:sp>
      <p:sp>
        <p:nvSpPr>
          <p:cNvPr id="7" name="Slide Number Placeholder 6">
            <a:extLst>
              <a:ext uri="{FF2B5EF4-FFF2-40B4-BE49-F238E27FC236}">
                <a16:creationId xmlns:a16="http://schemas.microsoft.com/office/drawing/2014/main" id="{0BB53301-90AB-A23E-602E-521CBAC48CC8}"/>
              </a:ext>
            </a:extLst>
          </p:cNvPr>
          <p:cNvSpPr>
            <a:spLocks noGrp="1"/>
          </p:cNvSpPr>
          <p:nvPr>
            <p:ph type="sldNum" sz="quarter" idx="14"/>
          </p:nvPr>
        </p:nvSpPr>
        <p:spPr/>
        <p:txBody>
          <a:bodyPr/>
          <a:lstStyle/>
          <a:p>
            <a:fld id="{42AC7B73-7B68-441A-8047-75BA31C9DB5A}" type="slidenum">
              <a:rPr lang="en-US" smtClean="0"/>
              <a:pPr/>
              <a:t>42</a:t>
            </a:fld>
            <a:endParaRPr lang="en-US"/>
          </a:p>
        </p:txBody>
      </p:sp>
    </p:spTree>
    <p:extLst>
      <p:ext uri="{BB962C8B-B14F-4D97-AF65-F5344CB8AC3E}">
        <p14:creationId xmlns:p14="http://schemas.microsoft.com/office/powerpoint/2010/main" val="607226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US" sz="2000"/>
              <a:t>DDR tries both to differentiate legitimately separate records and to bring duplicates together</a:t>
            </a:r>
          </a:p>
          <a:p>
            <a:r>
              <a:rPr lang="en-US" sz="2000"/>
              <a:t>Catalogers can assist DDR in both efforts by careful, accurate, and thorough cataloging</a:t>
            </a:r>
          </a:p>
          <a:p>
            <a:r>
              <a:rPr lang="en-US" sz="2000"/>
              <a:t>Catalogers may help end users and each other by recording elements that distinguish among similar manifestations</a:t>
            </a:r>
          </a:p>
          <a:p>
            <a:r>
              <a:rPr lang="en-US" sz="2000"/>
              <a:t>Keep in mind the cooperative environment of WorldCat and its variety</a:t>
            </a:r>
          </a:p>
          <a:p>
            <a:r>
              <a:rPr lang="en-US" sz="2000"/>
              <a:t>If you believe a record has been merged incorrectly, email us (see next slide)</a:t>
            </a:r>
          </a:p>
        </p:txBody>
      </p:sp>
      <p:sp>
        <p:nvSpPr>
          <p:cNvPr id="3" name="Text Placeholder 2">
            <a:extLst>
              <a:ext uri="{FF2B5EF4-FFF2-40B4-BE49-F238E27FC236}">
                <a16:creationId xmlns:a16="http://schemas.microsoft.com/office/drawing/2014/main" id="{C3FCC71E-0D7B-C327-CAD8-E04BA797C535}"/>
              </a:ext>
            </a:extLst>
          </p:cNvPr>
          <p:cNvSpPr>
            <a:spLocks noGrp="1"/>
          </p:cNvSpPr>
          <p:nvPr>
            <p:ph type="body" sz="quarter" idx="13"/>
          </p:nvPr>
        </p:nvSpPr>
        <p:spPr/>
        <p:txBody>
          <a:bodyPr/>
          <a:lstStyle/>
          <a:p>
            <a:r>
              <a:rPr lang="en-US"/>
              <a:t>Reminders</a:t>
            </a:r>
          </a:p>
        </p:txBody>
      </p:sp>
      <p:sp>
        <p:nvSpPr>
          <p:cNvPr id="4" name="Date Placeholder 3">
            <a:extLst>
              <a:ext uri="{FF2B5EF4-FFF2-40B4-BE49-F238E27FC236}">
                <a16:creationId xmlns:a16="http://schemas.microsoft.com/office/drawing/2014/main" id="{0AED23BC-0C6B-8858-2CA1-588B0867FCB6}"/>
              </a:ext>
            </a:extLst>
          </p:cNvPr>
          <p:cNvSpPr>
            <a:spLocks noGrp="1"/>
          </p:cNvSpPr>
          <p:nvPr>
            <p:ph type="dt" sz="half" idx="14"/>
          </p:nvPr>
        </p:nvSpPr>
        <p:spPr/>
        <p:txBody>
          <a:bodyPr/>
          <a:lstStyle/>
          <a:p>
            <a:r>
              <a:rPr lang="en-US"/>
              <a:t>June 2023</a:t>
            </a:r>
          </a:p>
        </p:txBody>
      </p:sp>
      <p:sp>
        <p:nvSpPr>
          <p:cNvPr id="6" name="Footer Placeholder 5">
            <a:extLst>
              <a:ext uri="{FF2B5EF4-FFF2-40B4-BE49-F238E27FC236}">
                <a16:creationId xmlns:a16="http://schemas.microsoft.com/office/drawing/2014/main" id="{9165A093-9732-AEF5-172A-F4EDAED1F5A1}"/>
              </a:ext>
            </a:extLst>
          </p:cNvPr>
          <p:cNvSpPr>
            <a:spLocks noGrp="1"/>
          </p:cNvSpPr>
          <p:nvPr>
            <p:ph type="ftr" sz="quarter" idx="3"/>
          </p:nvPr>
        </p:nvSpPr>
        <p:spPr/>
        <p:txBody>
          <a:bodyPr/>
          <a:lstStyle/>
          <a:p>
            <a:r>
              <a:rPr lang="en-US"/>
              <a:t>Virtual AskQC Office Hours: Cataloging Rare Materials Defensively</a:t>
            </a:r>
          </a:p>
        </p:txBody>
      </p:sp>
      <p:sp>
        <p:nvSpPr>
          <p:cNvPr id="8" name="Slide Number Placeholder 7">
            <a:extLst>
              <a:ext uri="{FF2B5EF4-FFF2-40B4-BE49-F238E27FC236}">
                <a16:creationId xmlns:a16="http://schemas.microsoft.com/office/drawing/2014/main" id="{9C7C86DB-2035-24FC-CE47-54FDDF635BC1}"/>
              </a:ext>
            </a:extLst>
          </p:cNvPr>
          <p:cNvSpPr>
            <a:spLocks noGrp="1"/>
          </p:cNvSpPr>
          <p:nvPr>
            <p:ph type="sldNum" sz="quarter" idx="15"/>
          </p:nvPr>
        </p:nvSpPr>
        <p:spPr/>
        <p:txBody>
          <a:bodyPr/>
          <a:lstStyle/>
          <a:p>
            <a:fld id="{42AC7B73-7B68-441A-8047-75BA31C9DB5A}" type="slidenum">
              <a:rPr lang="en-US" smtClean="0"/>
              <a:pPr/>
              <a:t>43</a:t>
            </a:fld>
            <a:endParaRPr lang="en-US"/>
          </a:p>
        </p:txBody>
      </p:sp>
    </p:spTree>
    <p:extLst>
      <p:ext uri="{BB962C8B-B14F-4D97-AF65-F5344CB8AC3E}">
        <p14:creationId xmlns:p14="http://schemas.microsoft.com/office/powerpoint/2010/main" val="41389829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BB4F21-0A3D-2D17-6CE8-73A37584E68A}"/>
              </a:ext>
            </a:extLst>
          </p:cNvPr>
          <p:cNvSpPr>
            <a:spLocks noGrp="1"/>
          </p:cNvSpPr>
          <p:nvPr>
            <p:ph type="body" sz="quarter" idx="13"/>
          </p:nvPr>
        </p:nvSpPr>
        <p:spPr/>
        <p:txBody>
          <a:bodyPr/>
          <a:lstStyle/>
          <a:p>
            <a:r>
              <a:rPr lang="en-US"/>
              <a:t>Questions</a:t>
            </a:r>
          </a:p>
        </p:txBody>
      </p:sp>
      <p:sp>
        <p:nvSpPr>
          <p:cNvPr id="3" name="Footer Placeholder 2">
            <a:extLst>
              <a:ext uri="{FF2B5EF4-FFF2-40B4-BE49-F238E27FC236}">
                <a16:creationId xmlns:a16="http://schemas.microsoft.com/office/drawing/2014/main" id="{0B503D00-D4BE-18AA-5158-88284DAE5005}"/>
              </a:ext>
            </a:extLst>
          </p:cNvPr>
          <p:cNvSpPr>
            <a:spLocks noGrp="1"/>
          </p:cNvSpPr>
          <p:nvPr>
            <p:ph type="ftr" sz="quarter" idx="3"/>
          </p:nvPr>
        </p:nvSpPr>
        <p:spPr>
          <a:xfrm>
            <a:off x="3227466" y="4785088"/>
            <a:ext cx="4884640" cy="274637"/>
          </a:xfrm>
          <a:prstGeom prst="rect">
            <a:avLst/>
          </a:prstGeom>
        </p:spPr>
        <p:txBody>
          <a:bodyPr/>
          <a:lstStyle/>
          <a:p>
            <a:r>
              <a:rPr lang="en-US"/>
              <a:t>Virtual AskQC Office Hours: Cataloging Rare Materials Defensively</a:t>
            </a:r>
          </a:p>
        </p:txBody>
      </p:sp>
      <p:sp>
        <p:nvSpPr>
          <p:cNvPr id="4" name="Date Placeholder 3">
            <a:extLst>
              <a:ext uri="{FF2B5EF4-FFF2-40B4-BE49-F238E27FC236}">
                <a16:creationId xmlns:a16="http://schemas.microsoft.com/office/drawing/2014/main" id="{4EDE129B-F47E-E038-FEE6-C97968555C34}"/>
              </a:ext>
            </a:extLst>
          </p:cNvPr>
          <p:cNvSpPr>
            <a:spLocks noGrp="1"/>
          </p:cNvSpPr>
          <p:nvPr>
            <p:ph type="dt" sz="half" idx="14"/>
          </p:nvPr>
        </p:nvSpPr>
        <p:spPr/>
        <p:txBody>
          <a:bodyPr/>
          <a:lstStyle/>
          <a:p>
            <a:r>
              <a:rPr lang="en-US"/>
              <a:t>June 2023</a:t>
            </a:r>
          </a:p>
        </p:txBody>
      </p:sp>
      <p:sp>
        <p:nvSpPr>
          <p:cNvPr id="5" name="Slide Number Placeholder 4">
            <a:extLst>
              <a:ext uri="{FF2B5EF4-FFF2-40B4-BE49-F238E27FC236}">
                <a16:creationId xmlns:a16="http://schemas.microsoft.com/office/drawing/2014/main" id="{81D96311-6EBB-7250-3441-C0FEFCA2CF2E}"/>
              </a:ext>
            </a:extLst>
          </p:cNvPr>
          <p:cNvSpPr>
            <a:spLocks noGrp="1"/>
          </p:cNvSpPr>
          <p:nvPr>
            <p:ph type="sldNum" sz="quarter" idx="15"/>
          </p:nvPr>
        </p:nvSpPr>
        <p:spPr/>
        <p:txBody>
          <a:bodyPr/>
          <a:lstStyle/>
          <a:p>
            <a:fld id="{42AC7B73-7B68-441A-8047-75BA31C9DB5A}" type="slidenum">
              <a:rPr lang="en-US" smtClean="0"/>
              <a:pPr/>
              <a:t>44</a:t>
            </a:fld>
            <a:endParaRPr lang="en-US"/>
          </a:p>
        </p:txBody>
      </p:sp>
      <p:sp>
        <p:nvSpPr>
          <p:cNvPr id="6" name="Text Placeholder 3">
            <a:extLst>
              <a:ext uri="{FF2B5EF4-FFF2-40B4-BE49-F238E27FC236}">
                <a16:creationId xmlns:a16="http://schemas.microsoft.com/office/drawing/2014/main" id="{4FFDFB9F-02E8-96EA-85B1-9330DA49FC1E}"/>
              </a:ext>
            </a:extLst>
          </p:cNvPr>
          <p:cNvSpPr txBox="1">
            <a:spLocks/>
          </p:cNvSpPr>
          <p:nvPr/>
        </p:nvSpPr>
        <p:spPr>
          <a:xfrm>
            <a:off x="2715491" y="1046770"/>
            <a:ext cx="6336145" cy="351252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i="1"/>
              <a:t>Thank you for your kind attention</a:t>
            </a:r>
          </a:p>
          <a:p>
            <a:pPr marL="0" indent="0" algn="ctr">
              <a:buFont typeface="Arial"/>
              <a:buNone/>
            </a:pPr>
            <a:r>
              <a:rPr lang="en-US" sz="2000">
                <a:hlinkClick r:id="rId3"/>
              </a:rPr>
              <a:t>askqc@oclc.org</a:t>
            </a:r>
            <a:endParaRPr lang="en-US" sz="2000"/>
          </a:p>
          <a:p>
            <a:pPr marL="0" indent="0">
              <a:buFont typeface="Arial"/>
              <a:buNone/>
            </a:pPr>
            <a:r>
              <a:rPr lang="en-US" sz="1600" b="1"/>
              <a:t>When to Input a New Record</a:t>
            </a:r>
          </a:p>
          <a:p>
            <a:pPr marL="457200" lvl="1" indent="0">
              <a:buFont typeface="Arial"/>
              <a:buNone/>
            </a:pPr>
            <a:r>
              <a:rPr lang="en-US" sz="1400"/>
              <a:t>OCLC Bibliographic Formats and Standards (BFAS), Chapter 4</a:t>
            </a:r>
          </a:p>
          <a:p>
            <a:pPr marL="914400" lvl="2" indent="0">
              <a:buFont typeface="Arial"/>
              <a:buNone/>
            </a:pPr>
            <a:r>
              <a:rPr lang="en-US" sz="1200">
                <a:hlinkClick r:id="rId4"/>
              </a:rPr>
              <a:t>http://www.oclc.org/bibformats/en/input.html</a:t>
            </a:r>
            <a:endParaRPr lang="en-US" sz="1200"/>
          </a:p>
          <a:p>
            <a:pPr marL="114300" indent="0">
              <a:buFont typeface="Arial"/>
              <a:buNone/>
            </a:pPr>
            <a:r>
              <a:rPr lang="en-US" sz="1600" b="1"/>
              <a:t>Differences Between, Changes Within:  Guidelines on When to Create a New Record</a:t>
            </a:r>
          </a:p>
          <a:p>
            <a:pPr marL="457200" lvl="1" indent="0">
              <a:buFont typeface="Arial"/>
              <a:buNone/>
            </a:pPr>
            <a:r>
              <a:rPr lang="en-US" sz="1400"/>
              <a:t>ALA’s Association for Library Collections and Technical Services (ALCTS)</a:t>
            </a:r>
          </a:p>
          <a:p>
            <a:pPr marL="914400" lvl="2" indent="0">
              <a:buFont typeface="Arial"/>
              <a:buNone/>
            </a:pPr>
            <a:r>
              <a:rPr lang="en-US" sz="1200">
                <a:hlinkClick r:id="rId5">
                  <a:extLst>
                    <a:ext uri="{A12FA001-AC4F-418D-AE19-62706E023703}">
                      <ahyp:hlinkClr xmlns:ahyp="http://schemas.microsoft.com/office/drawing/2018/hyperlinkcolor" val="tx"/>
                    </a:ext>
                  </a:extLst>
                </a:hlinkClick>
              </a:rPr>
              <a:t>https://www.ala.org/alcts/sites/ala.org.alcts/files/content/resources/org/cat/differences07.pdf</a:t>
            </a:r>
            <a:endParaRPr lang="en-US" sz="1400"/>
          </a:p>
          <a:p>
            <a:pPr marL="114300" indent="0">
              <a:buFont typeface="Arial"/>
              <a:buNone/>
            </a:pPr>
            <a:r>
              <a:rPr lang="en-US" sz="1600" b="1"/>
              <a:t>OCLC’s “Cataloging Defensively” Page</a:t>
            </a:r>
          </a:p>
          <a:p>
            <a:pPr marL="514350" lvl="1" indent="0">
              <a:buFont typeface="Arial"/>
              <a:buNone/>
            </a:pPr>
            <a:r>
              <a:rPr lang="en-US" sz="1050">
                <a:hlinkClick r:id="rId6">
                  <a:extLst>
                    <a:ext uri="{A12FA001-AC4F-418D-AE19-62706E023703}">
                      <ahyp:hlinkClr xmlns:ahyp="http://schemas.microsoft.com/office/drawing/2018/hyperlinkcolor" val="tx"/>
                    </a:ext>
                  </a:extLst>
                </a:hlinkClick>
              </a:rPr>
              <a:t>https://help.oclc.org/WorldCat/Cataloging_documentation/Reference/Cataloging_defensively</a:t>
            </a:r>
            <a:endParaRPr lang="en-US" sz="1050"/>
          </a:p>
        </p:txBody>
      </p:sp>
      <p:sp>
        <p:nvSpPr>
          <p:cNvPr id="7" name="TextBox 6">
            <a:extLst>
              <a:ext uri="{FF2B5EF4-FFF2-40B4-BE49-F238E27FC236}">
                <a16:creationId xmlns:a16="http://schemas.microsoft.com/office/drawing/2014/main" id="{C6605787-B79B-A046-657D-291C653383A8}"/>
              </a:ext>
            </a:extLst>
          </p:cNvPr>
          <p:cNvSpPr txBox="1"/>
          <p:nvPr/>
        </p:nvSpPr>
        <p:spPr>
          <a:xfrm>
            <a:off x="260807" y="4072667"/>
            <a:ext cx="2362078" cy="282765"/>
          </a:xfrm>
          <a:prstGeom prst="rect">
            <a:avLst/>
          </a:prstGeom>
          <a:noFill/>
        </p:spPr>
        <p:txBody>
          <a:bodyPr wrap="square">
            <a:spAutoFit/>
          </a:bodyPr>
          <a:lstStyle/>
          <a:p>
            <a:r>
              <a:rPr lang="en-US" sz="1200" b="0" i="0">
                <a:solidFill>
                  <a:srgbClr val="111111"/>
                </a:solidFill>
                <a:effectLst/>
                <a:latin typeface="-apple-system"/>
              </a:rPr>
              <a:t>Photo by </a:t>
            </a:r>
            <a:r>
              <a:rPr lang="en-US" sz="1200" b="0" i="0">
                <a:solidFill>
                  <a:srgbClr val="111111"/>
                </a:solidFill>
                <a:effectLst/>
                <a:latin typeface="-apple-system"/>
                <a:hlinkClick r:id="rId7"/>
              </a:rPr>
              <a:t>Matt Walsh</a:t>
            </a:r>
            <a:r>
              <a:rPr lang="en-US" sz="1200" b="0" i="0">
                <a:solidFill>
                  <a:srgbClr val="111111"/>
                </a:solidFill>
                <a:effectLst/>
                <a:latin typeface="-apple-system"/>
              </a:rPr>
              <a:t> on </a:t>
            </a:r>
            <a:r>
              <a:rPr lang="en-US" sz="1200" b="0" i="0">
                <a:solidFill>
                  <a:srgbClr val="767676"/>
                </a:solidFill>
                <a:effectLst/>
                <a:latin typeface="-apple-system"/>
                <a:hlinkClick r:id="rId8"/>
              </a:rPr>
              <a:t>Unsplash</a:t>
            </a:r>
            <a:endParaRPr lang="en-US" sz="1200"/>
          </a:p>
        </p:txBody>
      </p:sp>
      <p:pic>
        <p:nvPicPr>
          <p:cNvPr id="8" name="Picture 7" descr="A white question mark painted on a brick wall&#10;&#10;Description automatically generated">
            <a:extLst>
              <a:ext uri="{FF2B5EF4-FFF2-40B4-BE49-F238E27FC236}">
                <a16:creationId xmlns:a16="http://schemas.microsoft.com/office/drawing/2014/main" id="{4F61142C-1FB9-0B67-B5B3-9C1B71D4EBCD}"/>
              </a:ext>
            </a:extLst>
          </p:cNvPr>
          <p:cNvPicPr>
            <a:picLocks noChangeAspect="1"/>
          </p:cNvPicPr>
          <p:nvPr/>
        </p:nvPicPr>
        <p:blipFill>
          <a:blip r:embed="rId9"/>
          <a:stretch>
            <a:fillRect/>
          </a:stretch>
        </p:blipFill>
        <p:spPr>
          <a:xfrm>
            <a:off x="473615" y="1046770"/>
            <a:ext cx="1936461" cy="2904182"/>
          </a:xfrm>
          <a:prstGeom prst="rect">
            <a:avLst/>
          </a:prstGeom>
        </p:spPr>
      </p:pic>
    </p:spTree>
    <p:extLst>
      <p:ext uri="{BB962C8B-B14F-4D97-AF65-F5344CB8AC3E}">
        <p14:creationId xmlns:p14="http://schemas.microsoft.com/office/powerpoint/2010/main" val="11823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F644CC-984F-30AF-6816-47B99B4A6E16}"/>
              </a:ext>
            </a:extLst>
          </p:cNvPr>
          <p:cNvSpPr txBox="1">
            <a:spLocks noGrp="1"/>
          </p:cNvSpPr>
          <p:nvPr>
            <p:ph type="body" sz="quarter" idx="13"/>
          </p:nvPr>
        </p:nvSpPr>
        <p:spPr>
          <a:xfrm>
            <a:off x="341313" y="342900"/>
            <a:ext cx="8439150" cy="584775"/>
          </a:xfrm>
          <a:prstGeom prst="rect">
            <a:avLst/>
          </a:prstGeom>
          <a:noFill/>
        </p:spPr>
        <p:txBody>
          <a:bodyPr wrap="square" rtlCol="0">
            <a:spAutoFit/>
          </a:bodyPr>
          <a:lstStyle/>
          <a:p>
            <a:r>
              <a:rPr lang="en-US" sz="3200" b="1"/>
              <a:t>NAFAN research—What is it?</a:t>
            </a:r>
            <a:endParaRPr lang="en-US" sz="3200" b="1"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70E0010-22AA-A420-95D1-F3F1DAF45ED0}"/>
              </a:ext>
            </a:extLst>
          </p:cNvPr>
          <p:cNvSpPr txBox="1"/>
          <p:nvPr/>
        </p:nvSpPr>
        <p:spPr>
          <a:xfrm>
            <a:off x="341313" y="1132439"/>
            <a:ext cx="7137789" cy="2523768"/>
          </a:xfrm>
          <a:prstGeom prst="rect">
            <a:avLst/>
          </a:prstGeom>
          <a:noFill/>
        </p:spPr>
        <p:txBody>
          <a:bodyPr wrap="square" rtlCol="0">
            <a:spAutoFit/>
          </a:bodyPr>
          <a:lstStyle/>
          <a:p>
            <a:r>
              <a:rPr lang="en-US" sz="2000" b="1"/>
              <a:t>Building a National Finding Aid Network (NAFAN)</a:t>
            </a:r>
          </a:p>
          <a:p>
            <a:pPr marL="742939" lvl="1" indent="-285750">
              <a:buFont typeface="Arial" panose="020B0604020202020204" pitchFamily="34" charset="0"/>
              <a:buChar char="•"/>
            </a:pPr>
            <a:r>
              <a:rPr lang="en-US" sz="2000">
                <a:solidFill>
                  <a:srgbClr val="000000"/>
                </a:solidFill>
              </a:rPr>
              <a:t>M</a:t>
            </a:r>
            <a:r>
              <a:rPr lang="en-US" sz="2000" i="0">
                <a:solidFill>
                  <a:srgbClr val="000000"/>
                </a:solidFill>
                <a:effectLst/>
              </a:rPr>
              <a:t>ake archives more easily and equitably accessible </a:t>
            </a:r>
          </a:p>
          <a:p>
            <a:pPr marL="742939" lvl="1" indent="-285750">
              <a:buFont typeface="Arial" panose="020B0604020202020204" pitchFamily="34" charset="0"/>
              <a:buChar char="•"/>
            </a:pPr>
            <a:r>
              <a:rPr lang="en-US" sz="2000" i="0">
                <a:solidFill>
                  <a:srgbClr val="000000"/>
                </a:solidFill>
                <a:effectLst/>
              </a:rPr>
              <a:t>OCLC led research supporting project</a:t>
            </a:r>
          </a:p>
          <a:p>
            <a:pPr marL="742939" lvl="1" indent="-285750">
              <a:buFont typeface="Arial" panose="020B0604020202020204" pitchFamily="34" charset="0"/>
              <a:buChar char="•"/>
            </a:pPr>
            <a:r>
              <a:rPr lang="en-US" sz="2000" i="0">
                <a:solidFill>
                  <a:srgbClr val="000000"/>
                </a:solidFill>
                <a:effectLst/>
              </a:rPr>
              <a:t>Five publications reporting on OCLC’s research findings</a:t>
            </a:r>
          </a:p>
          <a:p>
            <a:pPr marL="742939" lvl="1" indent="-285750">
              <a:buFont typeface="Arial" panose="020B0604020202020204" pitchFamily="34" charset="0"/>
              <a:buChar char="•"/>
            </a:pPr>
            <a:r>
              <a:rPr lang="en-US" sz="2000"/>
              <a:t>Promotion begins </a:t>
            </a:r>
            <a:r>
              <a:rPr lang="en-US" sz="2000" b="1"/>
              <a:t>June 5</a:t>
            </a:r>
          </a:p>
          <a:p>
            <a:pPr lvl="1"/>
            <a:endParaRPr lang="en-US" sz="2000" i="0">
              <a:solidFill>
                <a:srgbClr val="000000"/>
              </a:solidFill>
              <a:effectLst/>
            </a:endParaRPr>
          </a:p>
          <a:p>
            <a:pPr marL="742939" lvl="1" indent="-285750">
              <a:buFont typeface="Arial" panose="020B0604020202020204" pitchFamily="34" charset="0"/>
              <a:buChar char="•"/>
            </a:pPr>
            <a:endParaRPr lang="en-US" b="1"/>
          </a:p>
        </p:txBody>
      </p:sp>
      <p:pic>
        <p:nvPicPr>
          <p:cNvPr id="4" name="Picture 3" descr="A picture containing text, font, screenshot, logo&#10;&#10;Description automatically generated">
            <a:extLst>
              <a:ext uri="{FF2B5EF4-FFF2-40B4-BE49-F238E27FC236}">
                <a16:creationId xmlns:a16="http://schemas.microsoft.com/office/drawing/2014/main" id="{62706B90-BF48-D56F-7D4D-A90E39879E6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0394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F644CC-984F-30AF-6816-47B99B4A6E16}"/>
              </a:ext>
            </a:extLst>
          </p:cNvPr>
          <p:cNvSpPr txBox="1">
            <a:spLocks noGrp="1"/>
          </p:cNvSpPr>
          <p:nvPr>
            <p:ph type="body" sz="quarter" idx="13"/>
          </p:nvPr>
        </p:nvSpPr>
        <p:spPr>
          <a:xfrm>
            <a:off x="341313" y="342900"/>
            <a:ext cx="8439150" cy="1077218"/>
          </a:xfrm>
          <a:prstGeom prst="rect">
            <a:avLst/>
          </a:prstGeom>
          <a:noFill/>
        </p:spPr>
        <p:txBody>
          <a:bodyPr wrap="square" rtlCol="0">
            <a:spAutoFit/>
          </a:bodyPr>
          <a:lstStyle/>
          <a:p>
            <a:r>
              <a:rPr lang="en-US" sz="3200" b="1"/>
              <a:t>Building a National Finding Aid Network (NAFAN)</a:t>
            </a:r>
          </a:p>
        </p:txBody>
      </p:sp>
      <p:pic>
        <p:nvPicPr>
          <p:cNvPr id="6" name="Picture 5" descr="A picture containing graphics, screenshot, font, logo&#10;&#10;Description automatically generated">
            <a:extLst>
              <a:ext uri="{FF2B5EF4-FFF2-40B4-BE49-F238E27FC236}">
                <a16:creationId xmlns:a16="http://schemas.microsoft.com/office/drawing/2014/main" id="{EF52DF6E-16BA-9F6A-AA4B-E85CA0E73E91}"/>
              </a:ext>
            </a:extLst>
          </p:cNvPr>
          <p:cNvPicPr>
            <a:picLocks noChangeAspect="1"/>
          </p:cNvPicPr>
          <p:nvPr/>
        </p:nvPicPr>
        <p:blipFill>
          <a:blip r:embed="rId3"/>
          <a:stretch>
            <a:fillRect/>
          </a:stretch>
        </p:blipFill>
        <p:spPr>
          <a:xfrm>
            <a:off x="4871157" y="1920124"/>
            <a:ext cx="3885957" cy="2185851"/>
          </a:xfrm>
          <a:prstGeom prst="rect">
            <a:avLst/>
          </a:prstGeom>
        </p:spPr>
      </p:pic>
      <p:sp>
        <p:nvSpPr>
          <p:cNvPr id="7" name="TextBox 6">
            <a:extLst>
              <a:ext uri="{FF2B5EF4-FFF2-40B4-BE49-F238E27FC236}">
                <a16:creationId xmlns:a16="http://schemas.microsoft.com/office/drawing/2014/main" id="{58344B90-3985-76D2-48C6-CFCB08484E79}"/>
              </a:ext>
            </a:extLst>
          </p:cNvPr>
          <p:cNvSpPr txBox="1"/>
          <p:nvPr/>
        </p:nvSpPr>
        <p:spPr>
          <a:xfrm>
            <a:off x="341313" y="1420118"/>
            <a:ext cx="3997774" cy="2745482"/>
          </a:xfrm>
          <a:prstGeom prst="rect">
            <a:avLst/>
          </a:prstGeom>
          <a:noFill/>
        </p:spPr>
        <p:txBody>
          <a:bodyPr wrap="square" rtlCol="0">
            <a:normAutofit fontScale="92500" lnSpcReduction="20000"/>
          </a:bodyPr>
          <a:lstStyle/>
          <a:p>
            <a:pPr marL="285750" indent="-285750">
              <a:buFont typeface="Arial" panose="020B0604020202020204" pitchFamily="34" charset="0"/>
              <a:buChar char="•"/>
            </a:pPr>
            <a:r>
              <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rPr>
              <a:t>OCLC led research with end users, archivists, and archival data</a:t>
            </a:r>
            <a:br>
              <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rPr>
            </a:b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2000">
                <a:solidFill>
                  <a:srgbClr val="000000"/>
                </a:solidFill>
                <a:latin typeface="Arial" panose="020B0604020202020204" pitchFamily="34" charset="0"/>
                <a:cs typeface="Arial" panose="020B0604020202020204" pitchFamily="34" charset="0"/>
              </a:rPr>
              <a:t>Goal: M</a:t>
            </a:r>
            <a:r>
              <a:rPr lang="en-US" sz="2000" i="0">
                <a:solidFill>
                  <a:srgbClr val="000000"/>
                </a:solidFill>
                <a:effectLst/>
                <a:latin typeface="Arial" panose="020B0604020202020204" pitchFamily="34" charset="0"/>
                <a:cs typeface="Arial" panose="020B0604020202020204" pitchFamily="34" charset="0"/>
              </a:rPr>
              <a:t>ake archives more accessible</a:t>
            </a:r>
            <a:br>
              <a:rPr lang="en-US" sz="2000" i="0">
                <a:solidFill>
                  <a:srgbClr val="000000"/>
                </a:solidFill>
                <a:effectLst/>
                <a:latin typeface="Arial" panose="020B0604020202020204" pitchFamily="34" charset="0"/>
                <a:cs typeface="Arial" panose="020B0604020202020204" pitchFamily="34" charset="0"/>
              </a:rPr>
            </a:br>
            <a:endParaRPr lang="en-US" sz="2000" i="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solidFill>
                  <a:srgbClr val="000000"/>
                </a:solidFill>
                <a:latin typeface="Arial" panose="020B0604020202020204" pitchFamily="34" charset="0"/>
                <a:cs typeface="Arial" panose="020B0604020202020204" pitchFamily="34" charset="0"/>
              </a:rPr>
              <a:t>Outputs: Five research reports</a:t>
            </a:r>
            <a:br>
              <a:rPr lang="en-US" sz="2000">
                <a:solidFill>
                  <a:srgbClr val="000000"/>
                </a:solidFill>
                <a:latin typeface="Arial" panose="020B0604020202020204" pitchFamily="34" charset="0"/>
                <a:cs typeface="Arial" panose="020B0604020202020204" pitchFamily="34" charset="0"/>
              </a:rPr>
            </a:br>
            <a:endParaRPr lang="en-US" sz="20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i="0">
                <a:solidFill>
                  <a:srgbClr val="000000"/>
                </a:solidFill>
                <a:effectLst/>
                <a:latin typeface="Arial" panose="020B0604020202020204" pitchFamily="34" charset="0"/>
                <a:cs typeface="Arial" panose="020B0604020202020204" pitchFamily="34" charset="0"/>
              </a:rPr>
              <a:t>Research will inform f</a:t>
            </a:r>
            <a:r>
              <a:rPr lang="en-US" sz="2000">
                <a:solidFill>
                  <a:srgbClr val="000000"/>
                </a:solidFill>
                <a:latin typeface="Arial" panose="020B0604020202020204" pitchFamily="34" charset="0"/>
                <a:cs typeface="Arial" panose="020B0604020202020204" pitchFamily="34" charset="0"/>
              </a:rPr>
              <a:t>uture NAFAN project activities</a:t>
            </a:r>
            <a:endParaRPr lang="en-US" sz="2000" i="0">
              <a:solidFill>
                <a:srgbClr val="000000"/>
              </a:solidFill>
              <a:effectLst/>
              <a:latin typeface="Arial" panose="020B0604020202020204" pitchFamily="34" charset="0"/>
              <a:cs typeface="Arial" panose="020B0604020202020204" pitchFamily="34" charset="0"/>
            </a:endParaRPr>
          </a:p>
          <a:p>
            <a:endParaRPr lang="en-US" sz="1600"/>
          </a:p>
        </p:txBody>
      </p:sp>
      <p:sp>
        <p:nvSpPr>
          <p:cNvPr id="2" name="TextBox 1">
            <a:extLst>
              <a:ext uri="{FF2B5EF4-FFF2-40B4-BE49-F238E27FC236}">
                <a16:creationId xmlns:a16="http://schemas.microsoft.com/office/drawing/2014/main" id="{11A9167A-C6DE-E4BD-0C92-B5CCB1D2F528}"/>
              </a:ext>
            </a:extLst>
          </p:cNvPr>
          <p:cNvSpPr txBox="1"/>
          <p:nvPr/>
        </p:nvSpPr>
        <p:spPr>
          <a:xfrm>
            <a:off x="4871157" y="4105975"/>
            <a:ext cx="3473683" cy="461665"/>
          </a:xfrm>
          <a:prstGeom prst="rect">
            <a:avLst/>
          </a:prstGeom>
          <a:noFill/>
        </p:spPr>
        <p:txBody>
          <a:bodyPr wrap="square">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US" sz="2400" b="1">
                <a:solidFill>
                  <a:schemeClr val="accent1"/>
                </a:solidFill>
              </a:rPr>
              <a:t>oc.lc/</a:t>
            </a:r>
            <a:r>
              <a:rPr lang="en-US" sz="2400" b="1" err="1">
                <a:solidFill>
                  <a:schemeClr val="accent1"/>
                </a:solidFill>
              </a:rPr>
              <a:t>nafan</a:t>
            </a:r>
            <a:r>
              <a:rPr lang="en-US" sz="2400" b="1">
                <a:solidFill>
                  <a:schemeClr val="accent1"/>
                </a:solidFill>
              </a:rPr>
              <a:t>-research</a:t>
            </a:r>
          </a:p>
        </p:txBody>
      </p:sp>
    </p:spTree>
    <p:extLst>
      <p:ext uri="{BB962C8B-B14F-4D97-AF65-F5344CB8AC3E}">
        <p14:creationId xmlns:p14="http://schemas.microsoft.com/office/powerpoint/2010/main" val="479830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 human face, clothing, smile&#10;&#10;Description automatically generated">
            <a:extLst>
              <a:ext uri="{FF2B5EF4-FFF2-40B4-BE49-F238E27FC236}">
                <a16:creationId xmlns:a16="http://schemas.microsoft.com/office/drawing/2014/main" id="{84CF3723-1624-A5E6-2571-B4B65CA38C47}"/>
              </a:ext>
            </a:extLst>
          </p:cNvPr>
          <p:cNvPicPr>
            <a:picLocks noGrp="1" noChangeAspect="1"/>
          </p:cNvPicPr>
          <p:nvPr>
            <p:ph type="pic" sz="quarter" idx="13"/>
          </p:nvPr>
        </p:nvPicPr>
        <p:blipFill>
          <a:blip r:embed="rId2"/>
          <a:srcRect t="1860" b="1860"/>
          <a:stretch>
            <a:fillRect/>
          </a:stretch>
        </p:blipFill>
        <p:spPr>
          <a:xfrm>
            <a:off x="342524" y="1542022"/>
            <a:ext cx="1024228" cy="1316743"/>
          </a:xfrm>
        </p:spPr>
      </p:pic>
      <p:sp>
        <p:nvSpPr>
          <p:cNvPr id="51" name="Text Placeholder 50">
            <a:extLst>
              <a:ext uri="{FF2B5EF4-FFF2-40B4-BE49-F238E27FC236}">
                <a16:creationId xmlns:a16="http://schemas.microsoft.com/office/drawing/2014/main" id="{0773F385-CF2E-4ABD-81B0-22FFA442D5C6}"/>
              </a:ext>
            </a:extLst>
          </p:cNvPr>
          <p:cNvSpPr>
            <a:spLocks noGrp="1"/>
          </p:cNvSpPr>
          <p:nvPr>
            <p:ph type="body" sz="quarter" idx="14"/>
          </p:nvPr>
        </p:nvSpPr>
        <p:spPr/>
        <p:txBody>
          <a:bodyPr>
            <a:normAutofit fontScale="92500"/>
          </a:bodyPr>
          <a:lstStyle/>
          <a:p>
            <a:r>
              <a:rPr lang="en-US"/>
              <a:t>Cynthia Whitacre</a:t>
            </a:r>
          </a:p>
        </p:txBody>
      </p:sp>
      <p:sp>
        <p:nvSpPr>
          <p:cNvPr id="52" name="Text Placeholder 51">
            <a:extLst>
              <a:ext uri="{FF2B5EF4-FFF2-40B4-BE49-F238E27FC236}">
                <a16:creationId xmlns:a16="http://schemas.microsoft.com/office/drawing/2014/main" id="{707B4703-BB4F-40B2-B74A-F15F7B0E7BC4}"/>
              </a:ext>
            </a:extLst>
          </p:cNvPr>
          <p:cNvSpPr>
            <a:spLocks noGrp="1"/>
          </p:cNvSpPr>
          <p:nvPr>
            <p:ph type="body" sz="quarter" idx="15"/>
          </p:nvPr>
        </p:nvSpPr>
        <p:spPr/>
        <p:txBody>
          <a:bodyPr/>
          <a:lstStyle/>
          <a:p>
            <a:r>
              <a:rPr lang="en-US"/>
              <a:t>Senior Metadata Operations Manager</a:t>
            </a:r>
          </a:p>
          <a:p>
            <a:endParaRPr lang="en-US"/>
          </a:p>
        </p:txBody>
      </p:sp>
      <p:pic>
        <p:nvPicPr>
          <p:cNvPr id="11" name="Picture Placeholder 10" descr="A person wearing glasses and a scarf&#10;&#10;Description automatically generated with medium confidence">
            <a:extLst>
              <a:ext uri="{FF2B5EF4-FFF2-40B4-BE49-F238E27FC236}">
                <a16:creationId xmlns:a16="http://schemas.microsoft.com/office/drawing/2014/main" id="{855B3C0C-1671-C84D-8D3A-1686BDAAF7D7}"/>
              </a:ext>
            </a:extLst>
          </p:cNvPr>
          <p:cNvPicPr>
            <a:picLocks noGrp="1" noChangeAspect="1"/>
          </p:cNvPicPr>
          <p:nvPr>
            <p:ph type="pic" sz="quarter" idx="16"/>
          </p:nvPr>
        </p:nvPicPr>
        <p:blipFill>
          <a:blip r:embed="rId3"/>
          <a:srcRect l="11098" r="11098"/>
          <a:stretch>
            <a:fillRect/>
          </a:stretch>
        </p:blipFill>
        <p:spPr>
          <a:xfrm>
            <a:off x="342524" y="3071156"/>
            <a:ext cx="1024228" cy="1316743"/>
          </a:xfrm>
        </p:spPr>
      </p:pic>
      <p:sp>
        <p:nvSpPr>
          <p:cNvPr id="54" name="Text Placeholder 53">
            <a:extLst>
              <a:ext uri="{FF2B5EF4-FFF2-40B4-BE49-F238E27FC236}">
                <a16:creationId xmlns:a16="http://schemas.microsoft.com/office/drawing/2014/main" id="{325E6F01-5E37-4080-81F3-66DC0339890A}"/>
              </a:ext>
            </a:extLst>
          </p:cNvPr>
          <p:cNvSpPr>
            <a:spLocks noGrp="1"/>
          </p:cNvSpPr>
          <p:nvPr>
            <p:ph type="body" sz="quarter" idx="17"/>
          </p:nvPr>
        </p:nvSpPr>
        <p:spPr/>
        <p:txBody>
          <a:bodyPr/>
          <a:lstStyle/>
          <a:p>
            <a:r>
              <a:rPr lang="en-US"/>
              <a:t>Megan Johnson</a:t>
            </a:r>
          </a:p>
        </p:txBody>
      </p:sp>
      <p:sp>
        <p:nvSpPr>
          <p:cNvPr id="55" name="Text Placeholder 54">
            <a:extLst>
              <a:ext uri="{FF2B5EF4-FFF2-40B4-BE49-F238E27FC236}">
                <a16:creationId xmlns:a16="http://schemas.microsoft.com/office/drawing/2014/main" id="{5C49D72A-3C4B-4262-8294-2696D85EBDE5}"/>
              </a:ext>
            </a:extLst>
          </p:cNvPr>
          <p:cNvSpPr>
            <a:spLocks noGrp="1"/>
          </p:cNvSpPr>
          <p:nvPr>
            <p:ph type="body" sz="quarter" idx="18"/>
          </p:nvPr>
        </p:nvSpPr>
        <p:spPr/>
        <p:txBody>
          <a:bodyPr/>
          <a:lstStyle/>
          <a:p>
            <a:r>
              <a:rPr lang="en-US"/>
              <a:t>Associate Data Analyst</a:t>
            </a:r>
          </a:p>
          <a:p>
            <a:endParaRPr lang="en-US"/>
          </a:p>
        </p:txBody>
      </p:sp>
      <p:pic>
        <p:nvPicPr>
          <p:cNvPr id="9" name="Picture Placeholder 8" descr="A person wearing glasses and a yellow shirt&#10;&#10;Description automatically generated with low confidence">
            <a:extLst>
              <a:ext uri="{FF2B5EF4-FFF2-40B4-BE49-F238E27FC236}">
                <a16:creationId xmlns:a16="http://schemas.microsoft.com/office/drawing/2014/main" id="{81A240FD-CA90-2F4D-F6EA-40884A5BAF71}"/>
              </a:ext>
            </a:extLst>
          </p:cNvPr>
          <p:cNvPicPr>
            <a:picLocks noGrp="1" noChangeAspect="1"/>
          </p:cNvPicPr>
          <p:nvPr>
            <p:ph type="pic" sz="quarter" idx="22"/>
          </p:nvPr>
        </p:nvPicPr>
        <p:blipFill>
          <a:blip r:embed="rId4"/>
          <a:srcRect l="43" r="43"/>
          <a:stretch>
            <a:fillRect/>
          </a:stretch>
        </p:blipFill>
        <p:spPr/>
      </p:pic>
      <p:sp>
        <p:nvSpPr>
          <p:cNvPr id="57" name="Text Placeholder 56">
            <a:extLst>
              <a:ext uri="{FF2B5EF4-FFF2-40B4-BE49-F238E27FC236}">
                <a16:creationId xmlns:a16="http://schemas.microsoft.com/office/drawing/2014/main" id="{585FA330-AE97-4120-B0DE-AC9B924041D0}"/>
              </a:ext>
            </a:extLst>
          </p:cNvPr>
          <p:cNvSpPr>
            <a:spLocks noGrp="1"/>
          </p:cNvSpPr>
          <p:nvPr>
            <p:ph type="body" sz="quarter" idx="23"/>
          </p:nvPr>
        </p:nvSpPr>
        <p:spPr/>
        <p:txBody>
          <a:bodyPr/>
          <a:lstStyle/>
          <a:p>
            <a:r>
              <a:rPr lang="en-US"/>
              <a:t>Jay Weitz</a:t>
            </a:r>
          </a:p>
        </p:txBody>
      </p:sp>
      <p:sp>
        <p:nvSpPr>
          <p:cNvPr id="58" name="Text Placeholder 57">
            <a:extLst>
              <a:ext uri="{FF2B5EF4-FFF2-40B4-BE49-F238E27FC236}">
                <a16:creationId xmlns:a16="http://schemas.microsoft.com/office/drawing/2014/main" id="{CFB2BEEC-6EBC-48E5-93DD-6D1162696C19}"/>
              </a:ext>
            </a:extLst>
          </p:cNvPr>
          <p:cNvSpPr>
            <a:spLocks noGrp="1"/>
          </p:cNvSpPr>
          <p:nvPr>
            <p:ph type="body" sz="quarter" idx="24"/>
          </p:nvPr>
        </p:nvSpPr>
        <p:spPr/>
        <p:txBody>
          <a:bodyPr/>
          <a:lstStyle/>
          <a:p>
            <a:r>
              <a:rPr lang="en-US"/>
              <a:t>Senior Consulting</a:t>
            </a:r>
            <a:br>
              <a:rPr lang="en-US"/>
            </a:br>
            <a:r>
              <a:rPr lang="en-US"/>
              <a:t>Database Specialist</a:t>
            </a:r>
          </a:p>
          <a:p>
            <a:endParaRPr lang="en-US"/>
          </a:p>
        </p:txBody>
      </p:sp>
      <p:pic>
        <p:nvPicPr>
          <p:cNvPr id="13" name="Picture Placeholder 12" descr="A picture containing human face, clothing, person, smile&#10;&#10;Description automatically generated">
            <a:extLst>
              <a:ext uri="{FF2B5EF4-FFF2-40B4-BE49-F238E27FC236}">
                <a16:creationId xmlns:a16="http://schemas.microsoft.com/office/drawing/2014/main" id="{232AAC07-7C2A-6810-3D1D-E543F33B75FA}"/>
              </a:ext>
            </a:extLst>
          </p:cNvPr>
          <p:cNvPicPr>
            <a:picLocks noGrp="1" noChangeAspect="1"/>
          </p:cNvPicPr>
          <p:nvPr>
            <p:ph type="pic" sz="quarter" idx="25"/>
          </p:nvPr>
        </p:nvPicPr>
        <p:blipFill>
          <a:blip r:embed="rId5"/>
          <a:srcRect l="17913" r="17913"/>
          <a:stretch>
            <a:fillRect/>
          </a:stretch>
        </p:blipFill>
        <p:spPr/>
      </p:pic>
      <p:sp>
        <p:nvSpPr>
          <p:cNvPr id="60" name="Text Placeholder 59">
            <a:extLst>
              <a:ext uri="{FF2B5EF4-FFF2-40B4-BE49-F238E27FC236}">
                <a16:creationId xmlns:a16="http://schemas.microsoft.com/office/drawing/2014/main" id="{0F103989-AB21-43CD-ABF7-A0ADB2700C51}"/>
              </a:ext>
            </a:extLst>
          </p:cNvPr>
          <p:cNvSpPr>
            <a:spLocks noGrp="1"/>
          </p:cNvSpPr>
          <p:nvPr>
            <p:ph type="body" sz="quarter" idx="26"/>
          </p:nvPr>
        </p:nvSpPr>
        <p:spPr/>
        <p:txBody>
          <a:bodyPr/>
          <a:lstStyle/>
          <a:p>
            <a:r>
              <a:rPr lang="en-US"/>
              <a:t>Laura Ramsey</a:t>
            </a:r>
          </a:p>
        </p:txBody>
      </p:sp>
      <p:sp>
        <p:nvSpPr>
          <p:cNvPr id="61" name="Text Placeholder 60">
            <a:extLst>
              <a:ext uri="{FF2B5EF4-FFF2-40B4-BE49-F238E27FC236}">
                <a16:creationId xmlns:a16="http://schemas.microsoft.com/office/drawing/2014/main" id="{54707B5D-3D28-45AC-879C-6C056F65D59A}"/>
              </a:ext>
            </a:extLst>
          </p:cNvPr>
          <p:cNvSpPr>
            <a:spLocks noGrp="1"/>
          </p:cNvSpPr>
          <p:nvPr>
            <p:ph type="body" sz="quarter" idx="27"/>
          </p:nvPr>
        </p:nvSpPr>
        <p:spPr/>
        <p:txBody>
          <a:bodyPr/>
          <a:lstStyle/>
          <a:p>
            <a:r>
              <a:rPr lang="en-US"/>
              <a:t>Senior Metadata Operations Manager</a:t>
            </a:r>
          </a:p>
          <a:p>
            <a:endParaRPr lang="en-US"/>
          </a:p>
        </p:txBody>
      </p:sp>
      <p:pic>
        <p:nvPicPr>
          <p:cNvPr id="15" name="Picture Placeholder 14" descr="A person wearing glasses and a black and white dress&#10;&#10;Description automatically generated with medium confidence">
            <a:extLst>
              <a:ext uri="{FF2B5EF4-FFF2-40B4-BE49-F238E27FC236}">
                <a16:creationId xmlns:a16="http://schemas.microsoft.com/office/drawing/2014/main" id="{C88F414A-704E-5A68-1427-8D4065374C38}"/>
              </a:ext>
            </a:extLst>
          </p:cNvPr>
          <p:cNvPicPr>
            <a:picLocks noGrp="1" noChangeAspect="1"/>
          </p:cNvPicPr>
          <p:nvPr>
            <p:ph type="pic" sz="quarter" idx="31"/>
          </p:nvPr>
        </p:nvPicPr>
        <p:blipFill>
          <a:blip r:embed="rId6"/>
          <a:srcRect l="43" r="43"/>
          <a:stretch>
            <a:fillRect/>
          </a:stretch>
        </p:blipFill>
        <p:spPr/>
      </p:pic>
      <p:sp>
        <p:nvSpPr>
          <p:cNvPr id="63" name="Text Placeholder 62">
            <a:extLst>
              <a:ext uri="{FF2B5EF4-FFF2-40B4-BE49-F238E27FC236}">
                <a16:creationId xmlns:a16="http://schemas.microsoft.com/office/drawing/2014/main" id="{58EC98DE-DE9C-4932-BE3D-AF036AC6876E}"/>
              </a:ext>
            </a:extLst>
          </p:cNvPr>
          <p:cNvSpPr>
            <a:spLocks noGrp="1"/>
          </p:cNvSpPr>
          <p:nvPr>
            <p:ph type="body" sz="quarter" idx="32"/>
          </p:nvPr>
        </p:nvSpPr>
        <p:spPr/>
        <p:txBody>
          <a:bodyPr/>
          <a:lstStyle/>
          <a:p>
            <a:r>
              <a:rPr lang="en-US"/>
              <a:t>Kate James</a:t>
            </a:r>
          </a:p>
        </p:txBody>
      </p:sp>
      <p:sp>
        <p:nvSpPr>
          <p:cNvPr id="64" name="Text Placeholder 63">
            <a:extLst>
              <a:ext uri="{FF2B5EF4-FFF2-40B4-BE49-F238E27FC236}">
                <a16:creationId xmlns:a16="http://schemas.microsoft.com/office/drawing/2014/main" id="{3005BD0E-AA4E-408D-B099-182F0BC791B1}"/>
              </a:ext>
            </a:extLst>
          </p:cNvPr>
          <p:cNvSpPr>
            <a:spLocks noGrp="1"/>
          </p:cNvSpPr>
          <p:nvPr>
            <p:ph type="body" sz="quarter" idx="33"/>
          </p:nvPr>
        </p:nvSpPr>
        <p:spPr/>
        <p:txBody>
          <a:bodyPr/>
          <a:lstStyle/>
          <a:p>
            <a:r>
              <a:rPr lang="en-US"/>
              <a:t>Program Coordinator Metadata Engagement</a:t>
            </a:r>
          </a:p>
          <a:p>
            <a:endParaRPr lang="en-US"/>
          </a:p>
        </p:txBody>
      </p:sp>
      <p:sp>
        <p:nvSpPr>
          <p:cNvPr id="8" name="Title 7">
            <a:extLst>
              <a:ext uri="{FF2B5EF4-FFF2-40B4-BE49-F238E27FC236}">
                <a16:creationId xmlns:a16="http://schemas.microsoft.com/office/drawing/2014/main" id="{144CB1A5-FC45-45AC-954F-F5CC964AA8BA}"/>
              </a:ext>
            </a:extLst>
          </p:cNvPr>
          <p:cNvSpPr>
            <a:spLocks noGrp="1"/>
          </p:cNvSpPr>
          <p:nvPr>
            <p:ph type="title"/>
          </p:nvPr>
        </p:nvSpPr>
        <p:spPr/>
        <p:txBody>
          <a:bodyPr/>
          <a:lstStyle/>
          <a:p>
            <a:r>
              <a:rPr lang="en-US"/>
              <a:t>On the Call Today</a:t>
            </a:r>
          </a:p>
        </p:txBody>
      </p:sp>
      <p:sp>
        <p:nvSpPr>
          <p:cNvPr id="5" name="Date Placeholder 4">
            <a:extLst>
              <a:ext uri="{FF2B5EF4-FFF2-40B4-BE49-F238E27FC236}">
                <a16:creationId xmlns:a16="http://schemas.microsoft.com/office/drawing/2014/main" id="{70B7EF20-6DEB-4CAB-BABC-45360AB95D98}"/>
              </a:ext>
            </a:extLst>
          </p:cNvPr>
          <p:cNvSpPr>
            <a:spLocks noGrp="1"/>
          </p:cNvSpPr>
          <p:nvPr>
            <p:ph type="dt" sz="half" idx="37"/>
          </p:nvPr>
        </p:nvSpPr>
        <p:spPr/>
        <p:txBody>
          <a:bodyPr/>
          <a:lstStyle/>
          <a:p>
            <a:r>
              <a:rPr lang="en-US"/>
              <a:t>June 2023</a:t>
            </a:r>
          </a:p>
        </p:txBody>
      </p:sp>
      <p:sp>
        <p:nvSpPr>
          <p:cNvPr id="6" name="Footer Placeholder 5">
            <a:extLst>
              <a:ext uri="{FF2B5EF4-FFF2-40B4-BE49-F238E27FC236}">
                <a16:creationId xmlns:a16="http://schemas.microsoft.com/office/drawing/2014/main" id="{8408A216-FB55-46F8-B988-0EB95B70921E}"/>
              </a:ext>
            </a:extLst>
          </p:cNvPr>
          <p:cNvSpPr>
            <a:spLocks noGrp="1"/>
          </p:cNvSpPr>
          <p:nvPr>
            <p:ph type="ftr" sz="quarter" idx="38"/>
          </p:nvPr>
        </p:nvSpPr>
        <p:spPr/>
        <p:txBody>
          <a:bodyPr/>
          <a:lstStyle/>
          <a:p>
            <a:r>
              <a:rPr lang="en-US"/>
              <a:t>Virtual </a:t>
            </a:r>
            <a:r>
              <a:rPr lang="en-US" err="1"/>
              <a:t>AskQC</a:t>
            </a:r>
            <a:r>
              <a:rPr lang="en-US"/>
              <a:t> Office Hours: Cataloging Rare Materials Defensively</a:t>
            </a:r>
          </a:p>
        </p:txBody>
      </p:sp>
      <p:sp>
        <p:nvSpPr>
          <p:cNvPr id="7" name="Slide Number Placeholder 6">
            <a:extLst>
              <a:ext uri="{FF2B5EF4-FFF2-40B4-BE49-F238E27FC236}">
                <a16:creationId xmlns:a16="http://schemas.microsoft.com/office/drawing/2014/main" id="{3881C165-6E79-470B-9753-D23721BDC6F7}"/>
              </a:ext>
            </a:extLst>
          </p:cNvPr>
          <p:cNvSpPr>
            <a:spLocks noGrp="1"/>
          </p:cNvSpPr>
          <p:nvPr>
            <p:ph type="sldNum" sz="quarter" idx="39"/>
          </p:nvPr>
        </p:nvSpPr>
        <p:spPr/>
        <p:txBody>
          <a:bodyPr/>
          <a:lstStyle/>
          <a:p>
            <a:fld id="{42AC7B73-7B68-441A-8047-75BA31C9DB5A}" type="slidenum">
              <a:rPr lang="en-US" smtClean="0"/>
              <a:pPr/>
              <a:t>47</a:t>
            </a:fld>
            <a:endParaRPr lang="en-US"/>
          </a:p>
        </p:txBody>
      </p:sp>
    </p:spTree>
    <p:extLst>
      <p:ext uri="{BB962C8B-B14F-4D97-AF65-F5344CB8AC3E}">
        <p14:creationId xmlns:p14="http://schemas.microsoft.com/office/powerpoint/2010/main" val="320117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a:extLst>
              <a:ext uri="{FF2B5EF4-FFF2-40B4-BE49-F238E27FC236}">
                <a16:creationId xmlns:a16="http://schemas.microsoft.com/office/drawing/2014/main" id="{CED014B1-180A-44C1-BE33-AA536E7ACF93}"/>
              </a:ext>
            </a:extLst>
          </p:cNvPr>
          <p:cNvSpPr>
            <a:spLocks noGrp="1"/>
          </p:cNvSpPr>
          <p:nvPr>
            <p:ph sz="half" idx="1"/>
          </p:nvPr>
        </p:nvSpPr>
        <p:spPr>
          <a:xfrm>
            <a:off x="222210" y="1198798"/>
            <a:ext cx="4464090" cy="3426989"/>
          </a:xfrm>
        </p:spPr>
        <p:txBody>
          <a:bodyPr>
            <a:normAutofit fontScale="92500" lnSpcReduction="10000"/>
          </a:bodyPr>
          <a:lstStyle/>
          <a:p>
            <a:pPr marL="0" indent="0">
              <a:buNone/>
            </a:pPr>
            <a:r>
              <a:rPr lang="en-US" b="1"/>
              <a:t>July 2023 Virtual AskQC Office Hours</a:t>
            </a:r>
          </a:p>
          <a:p>
            <a:pPr marL="0" indent="0">
              <a:buNone/>
            </a:pPr>
            <a:r>
              <a:rPr lang="en-US"/>
              <a:t>Debiasing Dewey: Righting the past by rewriting the classification</a:t>
            </a:r>
          </a:p>
          <a:p>
            <a:pPr marL="0" indent="0">
              <a:buNone/>
            </a:pPr>
            <a:endParaRPr lang="en-US"/>
          </a:p>
          <a:p>
            <a:pPr marL="0" indent="0">
              <a:buNone/>
            </a:pPr>
            <a:endParaRPr lang="en-US"/>
          </a:p>
          <a:p>
            <a:pPr marL="0" indent="0">
              <a:buNone/>
            </a:pPr>
            <a:r>
              <a:rPr lang="en-US"/>
              <a:t>Tuesday, 11 July at 10:00 AM Eastern</a:t>
            </a:r>
          </a:p>
          <a:p>
            <a:pPr marL="0" indent="0">
              <a:buNone/>
            </a:pPr>
            <a:r>
              <a:rPr lang="en-US"/>
              <a:t>Thursday, 20 July at 4:00 PM Eastern</a:t>
            </a:r>
          </a:p>
          <a:p>
            <a:pPr marL="0" indent="0">
              <a:buNone/>
            </a:pPr>
            <a:endParaRPr lang="en-US"/>
          </a:p>
          <a:p>
            <a:pPr marL="0" indent="0">
              <a:buNone/>
            </a:pPr>
            <a:endParaRPr lang="en-US"/>
          </a:p>
          <a:p>
            <a:pPr marL="0" indent="0">
              <a:buNone/>
            </a:pPr>
            <a:r>
              <a:rPr lang="en-US" b="1"/>
              <a:t>Registration and session links available at </a:t>
            </a:r>
            <a:r>
              <a:rPr lang="en-US" b="1">
                <a:hlinkClick r:id="rId3"/>
              </a:rPr>
              <a:t>oc.lc/</a:t>
            </a:r>
            <a:r>
              <a:rPr lang="en-US" b="1" err="1">
                <a:hlinkClick r:id="rId3"/>
              </a:rPr>
              <a:t>askqc</a:t>
            </a:r>
            <a:endParaRPr lang="en-US" b="1"/>
          </a:p>
        </p:txBody>
      </p:sp>
      <p:sp>
        <p:nvSpPr>
          <p:cNvPr id="21" name="Date Placeholder 20">
            <a:extLst>
              <a:ext uri="{FF2B5EF4-FFF2-40B4-BE49-F238E27FC236}">
                <a16:creationId xmlns:a16="http://schemas.microsoft.com/office/drawing/2014/main" id="{5BB895EE-0B48-4671-A821-A9681E755507}"/>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prstClr val="white"/>
                </a:solidFill>
              </a:rPr>
              <a:t>June 2023</a:t>
            </a:r>
            <a:endParaRPr kumimoji="0" lang="en-US" sz="1200" b="0" i="0" u="none" strike="noStrike" kern="1200" cap="none" spc="0" normalizeH="0" baseline="0" noProof="0">
              <a:ln>
                <a:noFill/>
              </a:ln>
              <a:solidFill>
                <a:prstClr val="white"/>
              </a:solidFill>
              <a:effectLst/>
              <a:uLnTx/>
              <a:uFillTx/>
            </a:endParaRPr>
          </a:p>
        </p:txBody>
      </p:sp>
      <p:sp>
        <p:nvSpPr>
          <p:cNvPr id="22" name="Footer Placeholder 21">
            <a:extLst>
              <a:ext uri="{FF2B5EF4-FFF2-40B4-BE49-F238E27FC236}">
                <a16:creationId xmlns:a16="http://schemas.microsoft.com/office/drawing/2014/main" id="{2EEA334B-E294-4C9F-ACC3-ADDCF092D069}"/>
              </a:ext>
            </a:extLst>
          </p:cNvPr>
          <p:cNvSpPr>
            <a:spLocks noGrp="1"/>
          </p:cNvSpPr>
          <p:nvPr>
            <p:ph type="ftr" sz="quarter" idx="11"/>
          </p:nvPr>
        </p:nvSpPr>
        <p:spPr/>
        <p:txBody>
          <a:bodyPr/>
          <a:lstStyle/>
          <a:p>
            <a:pPr>
              <a:defRPr/>
            </a:pPr>
            <a:r>
              <a:rPr kumimoji="0" lang="en-US" sz="1200" b="0" i="0" u="none" strike="noStrike" kern="1200" cap="none" spc="0" normalizeH="0" baseline="0" noProof="0">
                <a:ln>
                  <a:noFill/>
                </a:ln>
                <a:solidFill>
                  <a:prstClr val="white"/>
                </a:solidFill>
                <a:effectLst/>
                <a:uLnTx/>
                <a:uFillTx/>
              </a:rPr>
              <a:t>Virtual </a:t>
            </a:r>
            <a:r>
              <a:rPr kumimoji="0" lang="en-US" sz="1200" b="0" i="0" u="none" strike="noStrike" kern="1200" cap="none" spc="0" normalizeH="0" baseline="0" noProof="0" err="1">
                <a:ln>
                  <a:noFill/>
                </a:ln>
                <a:solidFill>
                  <a:prstClr val="white"/>
                </a:solidFill>
                <a:effectLst/>
                <a:uLnTx/>
                <a:uFillTx/>
              </a:rPr>
              <a:t>AskQC</a:t>
            </a:r>
            <a:r>
              <a:rPr kumimoji="0" lang="en-US" sz="1200" b="0" i="0" u="none" strike="noStrike" kern="1200" cap="none" spc="0" normalizeH="0" baseline="0" noProof="0">
                <a:ln>
                  <a:noFill/>
                </a:ln>
                <a:solidFill>
                  <a:prstClr val="white"/>
                </a:solidFill>
                <a:effectLst/>
                <a:uLnTx/>
                <a:uFillTx/>
              </a:rPr>
              <a:t> Office Hours: Cataloging Rare Materials Defensively</a:t>
            </a:r>
          </a:p>
        </p:txBody>
      </p:sp>
      <p:sp>
        <p:nvSpPr>
          <p:cNvPr id="2" name="Slide Number Placeholder 1">
            <a:extLst>
              <a:ext uri="{FF2B5EF4-FFF2-40B4-BE49-F238E27FC236}">
                <a16:creationId xmlns:a16="http://schemas.microsoft.com/office/drawing/2014/main" id="{FF33113C-5B89-4200-B58C-B63399E4FCB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AC7B73-7B68-441A-8047-75BA31C9DB5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23">
            <a:extLst>
              <a:ext uri="{FF2B5EF4-FFF2-40B4-BE49-F238E27FC236}">
                <a16:creationId xmlns:a16="http://schemas.microsoft.com/office/drawing/2014/main" id="{C3A5D0F6-F7C0-4DA2-B53C-C503E024D427}"/>
              </a:ext>
            </a:extLst>
          </p:cNvPr>
          <p:cNvSpPr>
            <a:spLocks noGrp="1"/>
          </p:cNvSpPr>
          <p:nvPr>
            <p:ph type="title"/>
          </p:nvPr>
        </p:nvSpPr>
        <p:spPr/>
        <p:txBody>
          <a:bodyPr/>
          <a:lstStyle/>
          <a:p>
            <a:r>
              <a:rPr lang="en-US"/>
              <a:t>Thank You!</a:t>
            </a:r>
          </a:p>
        </p:txBody>
      </p:sp>
      <p:sp>
        <p:nvSpPr>
          <p:cNvPr id="26" name="Content Placeholder 25">
            <a:extLst>
              <a:ext uri="{FF2B5EF4-FFF2-40B4-BE49-F238E27FC236}">
                <a16:creationId xmlns:a16="http://schemas.microsoft.com/office/drawing/2014/main" id="{A8134D42-9C95-420C-A151-8051504583CF}"/>
              </a:ext>
            </a:extLst>
          </p:cNvPr>
          <p:cNvSpPr>
            <a:spLocks noGrp="1"/>
          </p:cNvSpPr>
          <p:nvPr>
            <p:ph sz="half" idx="13"/>
          </p:nvPr>
        </p:nvSpPr>
        <p:spPr>
          <a:xfrm>
            <a:off x="4776395" y="1195204"/>
            <a:ext cx="4349750" cy="3425825"/>
          </a:xfrm>
        </p:spPr>
        <p:txBody>
          <a:bodyPr/>
          <a:lstStyle/>
          <a:p>
            <a:pPr marL="0" indent="0">
              <a:buNone/>
            </a:pPr>
            <a:r>
              <a:rPr lang="en-US"/>
              <a:t>Send cataloging policy questions at any time to </a:t>
            </a:r>
            <a:r>
              <a:rPr lang="en-US">
                <a:hlinkClick r:id="rId4"/>
              </a:rPr>
              <a:t>askqc@oclc.org</a:t>
            </a:r>
            <a:r>
              <a:rPr lang="en-US"/>
              <a:t> </a:t>
            </a:r>
          </a:p>
        </p:txBody>
      </p:sp>
      <p:cxnSp>
        <p:nvCxnSpPr>
          <p:cNvPr id="11" name="Straight Connector 10">
            <a:extLst>
              <a:ext uri="{FF2B5EF4-FFF2-40B4-BE49-F238E27FC236}">
                <a16:creationId xmlns:a16="http://schemas.microsoft.com/office/drawing/2014/main" id="{5C487023-382C-45D0-B13D-605A06022D21}"/>
              </a:ext>
            </a:extLst>
          </p:cNvPr>
          <p:cNvCxnSpPr>
            <a:cxnSpLocks/>
          </p:cNvCxnSpPr>
          <p:nvPr/>
        </p:nvCxnSpPr>
        <p:spPr>
          <a:xfrm>
            <a:off x="222210" y="2463821"/>
            <a:ext cx="43449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indoor, table, sitting, wooden&#10;&#10;Description automatically generated">
            <a:extLst>
              <a:ext uri="{FF2B5EF4-FFF2-40B4-BE49-F238E27FC236}">
                <a16:creationId xmlns:a16="http://schemas.microsoft.com/office/drawing/2014/main" id="{E28E06A0-B0F3-40A9-8A22-42065119E9D3}"/>
              </a:ext>
            </a:extLst>
          </p:cNvPr>
          <p:cNvPicPr>
            <a:picLocks noChangeAspect="1"/>
          </p:cNvPicPr>
          <p:nvPr/>
        </p:nvPicPr>
        <p:blipFill>
          <a:blip r:embed="rId5"/>
          <a:stretch>
            <a:fillRect/>
          </a:stretch>
        </p:blipFill>
        <p:spPr>
          <a:xfrm>
            <a:off x="4779570" y="1954620"/>
            <a:ext cx="3921909" cy="2622777"/>
          </a:xfrm>
          <a:prstGeom prst="rect">
            <a:avLst/>
          </a:prstGeom>
        </p:spPr>
      </p:pic>
      <p:sp>
        <p:nvSpPr>
          <p:cNvPr id="5" name="Rectangle 4">
            <a:extLst>
              <a:ext uri="{FF2B5EF4-FFF2-40B4-BE49-F238E27FC236}">
                <a16:creationId xmlns:a16="http://schemas.microsoft.com/office/drawing/2014/main" id="{12FD4D95-8FE6-4607-98D7-C8103250334B}"/>
              </a:ext>
            </a:extLst>
          </p:cNvPr>
          <p:cNvSpPr/>
          <p:nvPr/>
        </p:nvSpPr>
        <p:spPr>
          <a:xfrm>
            <a:off x="6396040" y="4316970"/>
            <a:ext cx="2305439" cy="261610"/>
          </a:xfrm>
          <a:prstGeom prst="rect">
            <a:avLst/>
          </a:prstGeom>
          <a:solidFill>
            <a:srgbClr val="030306"/>
          </a:solid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pple-system"/>
                <a:ea typeface="+mn-ea"/>
                <a:cs typeface="+mn-cs"/>
              </a:rPr>
              <a:t>Photo by </a:t>
            </a:r>
            <a:r>
              <a:rPr kumimoji="0" lang="en-US" sz="1100" b="0" i="0" u="none" strike="noStrike" kern="1200" cap="none" spc="0" normalizeH="0" baseline="0" noProof="0">
                <a:ln>
                  <a:noFill/>
                </a:ln>
                <a:solidFill>
                  <a:prstClr val="white"/>
                </a:solidFill>
                <a:effectLst/>
                <a:uLnTx/>
                <a:uFillTx/>
                <a:latin typeface="-apple-system"/>
                <a:ea typeface="+mn-ea"/>
                <a:cs typeface="+mn-cs"/>
                <a:hlinkClick r:id="rId6">
                  <a:extLst>
                    <a:ext uri="{A12FA001-AC4F-418D-AE19-62706E023703}">
                      <ahyp:hlinkClr xmlns:ahyp="http://schemas.microsoft.com/office/drawing/2018/hyperlinkcolor" val="tx"/>
                    </a:ext>
                  </a:extLst>
                </a:hlinkClick>
              </a:rPr>
              <a:t>Eric </a:t>
            </a:r>
            <a:r>
              <a:rPr kumimoji="0" lang="en-US" sz="1100" b="0" i="0" u="none" strike="noStrike" kern="1200" cap="none" spc="0" normalizeH="0" baseline="0" noProof="0" err="1">
                <a:ln>
                  <a:noFill/>
                </a:ln>
                <a:solidFill>
                  <a:prstClr val="white"/>
                </a:solidFill>
                <a:effectLst/>
                <a:uLnTx/>
                <a:uFillTx/>
                <a:latin typeface="-apple-system"/>
                <a:ea typeface="+mn-ea"/>
                <a:cs typeface="+mn-cs"/>
                <a:hlinkClick r:id="rId6">
                  <a:extLst>
                    <a:ext uri="{A12FA001-AC4F-418D-AE19-62706E023703}">
                      <ahyp:hlinkClr xmlns:ahyp="http://schemas.microsoft.com/office/drawing/2018/hyperlinkcolor" val="tx"/>
                    </a:ext>
                  </a:extLst>
                </a:hlinkClick>
              </a:rPr>
              <a:t>Rothermel</a:t>
            </a:r>
            <a:r>
              <a:rPr kumimoji="0" lang="en-US" sz="1100" b="0" i="0" u="none" strike="noStrike" kern="1200" cap="none" spc="0" normalizeH="0" baseline="0" noProof="0">
                <a:ln>
                  <a:noFill/>
                </a:ln>
                <a:solidFill>
                  <a:prstClr val="white"/>
                </a:solidFill>
                <a:effectLst/>
                <a:uLnTx/>
                <a:uFillTx/>
                <a:latin typeface="-apple-system"/>
                <a:ea typeface="+mn-ea"/>
                <a:cs typeface="+mn-cs"/>
              </a:rPr>
              <a:t> on </a:t>
            </a:r>
            <a:r>
              <a:rPr kumimoji="0" lang="en-US" sz="1100" b="0" i="0" u="none" strike="noStrike" kern="1200" cap="none" spc="0" normalizeH="0" baseline="0" noProof="0" err="1">
                <a:ln>
                  <a:noFill/>
                </a:ln>
                <a:solidFill>
                  <a:prstClr val="white"/>
                </a:solidFill>
                <a:effectLst/>
                <a:uLnTx/>
                <a:uFillTx/>
                <a:latin typeface="-apple-system"/>
                <a:ea typeface="+mn-ea"/>
                <a:cs typeface="+mn-cs"/>
                <a:hlinkClick r:id="rId7">
                  <a:extLst>
                    <a:ext uri="{A12FA001-AC4F-418D-AE19-62706E023703}">
                      <ahyp:hlinkClr xmlns:ahyp="http://schemas.microsoft.com/office/drawing/2018/hyperlinkcolor" val="tx"/>
                    </a:ext>
                  </a:extLst>
                </a:hlinkClick>
              </a:rPr>
              <a:t>Unsplash</a:t>
            </a: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11790570-08D2-4EC3-98A0-4FBE1AE2EF44}"/>
              </a:ext>
            </a:extLst>
          </p:cNvPr>
          <p:cNvCxnSpPr>
            <a:cxnSpLocks/>
          </p:cNvCxnSpPr>
          <p:nvPr/>
        </p:nvCxnSpPr>
        <p:spPr>
          <a:xfrm>
            <a:off x="222210" y="3521409"/>
            <a:ext cx="43449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115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8D543C-EBB5-48B4-BD22-B33A407EA2B2}"/>
              </a:ext>
            </a:extLst>
          </p:cNvPr>
          <p:cNvSpPr>
            <a:spLocks noGrp="1"/>
          </p:cNvSpPr>
          <p:nvPr>
            <p:ph type="title"/>
          </p:nvPr>
        </p:nvSpPr>
        <p:spPr/>
        <p:txBody>
          <a:bodyPr/>
          <a:lstStyle/>
          <a:p>
            <a:r>
              <a:rPr lang="en-US"/>
              <a:t>Housekeeping</a:t>
            </a:r>
          </a:p>
        </p:txBody>
      </p:sp>
      <p:sp>
        <p:nvSpPr>
          <p:cNvPr id="10" name="Content Placeholder 9">
            <a:extLst>
              <a:ext uri="{FF2B5EF4-FFF2-40B4-BE49-F238E27FC236}">
                <a16:creationId xmlns:a16="http://schemas.microsoft.com/office/drawing/2014/main" id="{8CE5149C-24BC-4E13-BDA1-23183AADE8EF}"/>
              </a:ext>
            </a:extLst>
          </p:cNvPr>
          <p:cNvSpPr>
            <a:spLocks noGrp="1"/>
          </p:cNvSpPr>
          <p:nvPr>
            <p:ph sz="half" idx="1"/>
          </p:nvPr>
        </p:nvSpPr>
        <p:spPr/>
        <p:txBody>
          <a:bodyPr>
            <a:normAutofit lnSpcReduction="10000"/>
          </a:bodyPr>
          <a:lstStyle/>
          <a:p>
            <a:pPr marL="0" indent="0">
              <a:buNone/>
            </a:pPr>
            <a:r>
              <a:rPr lang="en-US">
                <a:solidFill>
                  <a:schemeClr val="bg2">
                    <a:lumMod val="75000"/>
                  </a:schemeClr>
                </a:solidFill>
              </a:rPr>
              <a:t>This session is being recorded</a:t>
            </a:r>
          </a:p>
          <a:p>
            <a:pPr marL="0" indent="0">
              <a:buNone/>
            </a:pPr>
            <a:r>
              <a:rPr lang="en-US">
                <a:solidFill>
                  <a:schemeClr val="bg2">
                    <a:lumMod val="75000"/>
                  </a:schemeClr>
                </a:solidFill>
              </a:rPr>
              <a:t>All session recordings, slides, and notes are available at </a:t>
            </a:r>
            <a:r>
              <a:rPr lang="en-US">
                <a:solidFill>
                  <a:schemeClr val="bg2">
                    <a:lumMod val="75000"/>
                  </a:schemeClr>
                </a:solidFill>
                <a:hlinkClick r:id="rId2">
                  <a:extLst>
                    <a:ext uri="{A12FA001-AC4F-418D-AE19-62706E023703}">
                      <ahyp:hlinkClr xmlns:ahyp="http://schemas.microsoft.com/office/drawing/2018/hyperlinkcolor" val="tx"/>
                    </a:ext>
                  </a:extLst>
                </a:hlinkClick>
              </a:rPr>
              <a:t>oc.lc/askqc</a:t>
            </a:r>
            <a:endParaRPr lang="en-US">
              <a:solidFill>
                <a:schemeClr val="bg2">
                  <a:lumMod val="75000"/>
                </a:schemeClr>
              </a:solidFill>
            </a:endParaRPr>
          </a:p>
          <a:p>
            <a:pPr marL="0" indent="0">
              <a:buNone/>
            </a:pPr>
            <a:r>
              <a:rPr lang="en-US">
                <a:solidFill>
                  <a:srgbClr val="AFABAB"/>
                </a:solidFill>
              </a:rPr>
              <a:t>Enter questions in chat to “Everyone” at any time during the presentation.</a:t>
            </a:r>
          </a:p>
          <a:p>
            <a:pPr marL="0" indent="0">
              <a:buNone/>
            </a:pPr>
            <a:r>
              <a:rPr lang="en-US"/>
              <a:t>After the session, you will be directed to a brief, optional survey</a:t>
            </a:r>
          </a:p>
        </p:txBody>
      </p:sp>
      <p:pic>
        <p:nvPicPr>
          <p:cNvPr id="3" name="Content Placeholder 2" descr="A screenshot of text&#10;&#10;Description automatically generated">
            <a:extLst>
              <a:ext uri="{FF2B5EF4-FFF2-40B4-BE49-F238E27FC236}">
                <a16:creationId xmlns:a16="http://schemas.microsoft.com/office/drawing/2014/main" id="{D6036123-BDAC-4C9B-9EF6-7B6CBD194C1C}"/>
              </a:ext>
            </a:extLst>
          </p:cNvPr>
          <p:cNvPicPr>
            <a:picLocks noGrp="1" noChangeAspect="1"/>
          </p:cNvPicPr>
          <p:nvPr>
            <p:ph sz="half" idx="2"/>
          </p:nvPr>
        </p:nvPicPr>
        <p:blipFill>
          <a:blip r:embed="rId3"/>
          <a:stretch>
            <a:fillRect/>
          </a:stretch>
        </p:blipFill>
        <p:spPr>
          <a:xfrm>
            <a:off x="4629150" y="634714"/>
            <a:ext cx="3886200" cy="3693096"/>
          </a:xfrm>
          <a:ln>
            <a:solidFill>
              <a:schemeClr val="tx1">
                <a:lumMod val="50000"/>
                <a:lumOff val="50000"/>
              </a:schemeClr>
            </a:solidFill>
          </a:ln>
        </p:spPr>
      </p:pic>
      <p:sp>
        <p:nvSpPr>
          <p:cNvPr id="6" name="Date Placeholder 5">
            <a:extLst>
              <a:ext uri="{FF2B5EF4-FFF2-40B4-BE49-F238E27FC236}">
                <a16:creationId xmlns:a16="http://schemas.microsoft.com/office/drawing/2014/main" id="{337C63B5-569E-46B6-AE9C-8C66D8C8AF2B}"/>
              </a:ext>
            </a:extLst>
          </p:cNvPr>
          <p:cNvSpPr>
            <a:spLocks noGrp="1"/>
          </p:cNvSpPr>
          <p:nvPr>
            <p:ph type="dt" sz="half" idx="10"/>
          </p:nvPr>
        </p:nvSpPr>
        <p:spPr/>
        <p:txBody>
          <a:bodyPr/>
          <a:lstStyle/>
          <a:p>
            <a:r>
              <a:rPr lang="en-US"/>
              <a:t>June 2023</a:t>
            </a:r>
          </a:p>
        </p:txBody>
      </p:sp>
      <p:sp>
        <p:nvSpPr>
          <p:cNvPr id="7" name="Footer Placeholder 6">
            <a:extLst>
              <a:ext uri="{FF2B5EF4-FFF2-40B4-BE49-F238E27FC236}">
                <a16:creationId xmlns:a16="http://schemas.microsoft.com/office/drawing/2014/main" id="{E804B5DF-A4FA-4029-9F72-59078F7225DA}"/>
              </a:ext>
            </a:extLst>
          </p:cNvPr>
          <p:cNvSpPr>
            <a:spLocks noGrp="1"/>
          </p:cNvSpPr>
          <p:nvPr>
            <p:ph type="ftr" sz="quarter" idx="11"/>
          </p:nvPr>
        </p:nvSpPr>
        <p:spPr/>
        <p:txBody>
          <a:bodyPr/>
          <a:lstStyle/>
          <a:p>
            <a:r>
              <a:rPr lang="en-US"/>
              <a:t>Virtual AskQC Office Hours: Cataloging Rare Materials Defensively</a:t>
            </a:r>
          </a:p>
        </p:txBody>
      </p:sp>
      <p:sp>
        <p:nvSpPr>
          <p:cNvPr id="2" name="Slide Number Placeholder 1">
            <a:extLst>
              <a:ext uri="{FF2B5EF4-FFF2-40B4-BE49-F238E27FC236}">
                <a16:creationId xmlns:a16="http://schemas.microsoft.com/office/drawing/2014/main" id="{9087B49B-300F-4AC7-A8C5-67756AB1B104}"/>
              </a:ext>
            </a:extLst>
          </p:cNvPr>
          <p:cNvSpPr>
            <a:spLocks noGrp="1"/>
          </p:cNvSpPr>
          <p:nvPr>
            <p:ph type="sldNum" sz="quarter" idx="12"/>
          </p:nvPr>
        </p:nvSpPr>
        <p:spPr/>
        <p:txBody>
          <a:bodyPr/>
          <a:lstStyle/>
          <a:p>
            <a:fld id="{42AC7B73-7B68-441A-8047-75BA31C9DB5A}" type="slidenum">
              <a:rPr lang="en-US" smtClean="0"/>
              <a:pPr/>
              <a:t>5</a:t>
            </a:fld>
            <a:endParaRPr lang="en-US"/>
          </a:p>
        </p:txBody>
      </p:sp>
    </p:spTree>
    <p:extLst>
      <p:ext uri="{BB962C8B-B14F-4D97-AF65-F5344CB8AC3E}">
        <p14:creationId xmlns:p14="http://schemas.microsoft.com/office/powerpoint/2010/main" val="1311269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 human face, clothing, smile&#10;&#10;Description automatically generated">
            <a:extLst>
              <a:ext uri="{FF2B5EF4-FFF2-40B4-BE49-F238E27FC236}">
                <a16:creationId xmlns:a16="http://schemas.microsoft.com/office/drawing/2014/main" id="{84CF3723-1624-A5E6-2571-B4B65CA38C47}"/>
              </a:ext>
            </a:extLst>
          </p:cNvPr>
          <p:cNvPicPr>
            <a:picLocks noGrp="1" noChangeAspect="1"/>
          </p:cNvPicPr>
          <p:nvPr>
            <p:ph type="pic" sz="quarter" idx="13"/>
          </p:nvPr>
        </p:nvPicPr>
        <p:blipFill>
          <a:blip r:embed="rId2"/>
          <a:srcRect t="1860" b="1860"/>
          <a:stretch>
            <a:fillRect/>
          </a:stretch>
        </p:blipFill>
        <p:spPr>
          <a:xfrm>
            <a:off x="342524" y="1542022"/>
            <a:ext cx="1024228" cy="1316743"/>
          </a:xfrm>
        </p:spPr>
      </p:pic>
      <p:sp>
        <p:nvSpPr>
          <p:cNvPr id="51" name="Text Placeholder 50">
            <a:extLst>
              <a:ext uri="{FF2B5EF4-FFF2-40B4-BE49-F238E27FC236}">
                <a16:creationId xmlns:a16="http://schemas.microsoft.com/office/drawing/2014/main" id="{0773F385-CF2E-4ABD-81B0-22FFA442D5C6}"/>
              </a:ext>
            </a:extLst>
          </p:cNvPr>
          <p:cNvSpPr>
            <a:spLocks noGrp="1"/>
          </p:cNvSpPr>
          <p:nvPr>
            <p:ph type="body" sz="quarter" idx="14"/>
          </p:nvPr>
        </p:nvSpPr>
        <p:spPr/>
        <p:txBody>
          <a:bodyPr>
            <a:normAutofit fontScale="92500"/>
          </a:bodyPr>
          <a:lstStyle/>
          <a:p>
            <a:r>
              <a:rPr lang="en-US"/>
              <a:t>Cynthia Whitacre</a:t>
            </a:r>
          </a:p>
        </p:txBody>
      </p:sp>
      <p:sp>
        <p:nvSpPr>
          <p:cNvPr id="52" name="Text Placeholder 51">
            <a:extLst>
              <a:ext uri="{FF2B5EF4-FFF2-40B4-BE49-F238E27FC236}">
                <a16:creationId xmlns:a16="http://schemas.microsoft.com/office/drawing/2014/main" id="{707B4703-BB4F-40B2-B74A-F15F7B0E7BC4}"/>
              </a:ext>
            </a:extLst>
          </p:cNvPr>
          <p:cNvSpPr>
            <a:spLocks noGrp="1"/>
          </p:cNvSpPr>
          <p:nvPr>
            <p:ph type="body" sz="quarter" idx="15"/>
          </p:nvPr>
        </p:nvSpPr>
        <p:spPr/>
        <p:txBody>
          <a:bodyPr/>
          <a:lstStyle/>
          <a:p>
            <a:r>
              <a:rPr lang="en-US"/>
              <a:t>Senior Metadata Operations Manager</a:t>
            </a:r>
          </a:p>
          <a:p>
            <a:endParaRPr lang="en-US"/>
          </a:p>
        </p:txBody>
      </p:sp>
      <p:pic>
        <p:nvPicPr>
          <p:cNvPr id="11" name="Picture Placeholder 10" descr="A person wearing glasses and a scarf&#10;&#10;Description automatically generated with medium confidence">
            <a:extLst>
              <a:ext uri="{FF2B5EF4-FFF2-40B4-BE49-F238E27FC236}">
                <a16:creationId xmlns:a16="http://schemas.microsoft.com/office/drawing/2014/main" id="{855B3C0C-1671-C84D-8D3A-1686BDAAF7D7}"/>
              </a:ext>
            </a:extLst>
          </p:cNvPr>
          <p:cNvPicPr>
            <a:picLocks noGrp="1" noChangeAspect="1"/>
          </p:cNvPicPr>
          <p:nvPr>
            <p:ph type="pic" sz="quarter" idx="16"/>
          </p:nvPr>
        </p:nvPicPr>
        <p:blipFill>
          <a:blip r:embed="rId3"/>
          <a:srcRect l="11098" r="11098"/>
          <a:stretch>
            <a:fillRect/>
          </a:stretch>
        </p:blipFill>
        <p:spPr>
          <a:xfrm>
            <a:off x="342523" y="3071156"/>
            <a:ext cx="1024228" cy="1316743"/>
          </a:xfrm>
        </p:spPr>
      </p:pic>
      <p:sp>
        <p:nvSpPr>
          <p:cNvPr id="54" name="Text Placeholder 53">
            <a:extLst>
              <a:ext uri="{FF2B5EF4-FFF2-40B4-BE49-F238E27FC236}">
                <a16:creationId xmlns:a16="http://schemas.microsoft.com/office/drawing/2014/main" id="{325E6F01-5E37-4080-81F3-66DC0339890A}"/>
              </a:ext>
            </a:extLst>
          </p:cNvPr>
          <p:cNvSpPr>
            <a:spLocks noGrp="1"/>
          </p:cNvSpPr>
          <p:nvPr>
            <p:ph type="body" sz="quarter" idx="17"/>
          </p:nvPr>
        </p:nvSpPr>
        <p:spPr/>
        <p:txBody>
          <a:bodyPr/>
          <a:lstStyle/>
          <a:p>
            <a:r>
              <a:rPr lang="en-US"/>
              <a:t>Megan Johnson</a:t>
            </a:r>
          </a:p>
        </p:txBody>
      </p:sp>
      <p:sp>
        <p:nvSpPr>
          <p:cNvPr id="55" name="Text Placeholder 54">
            <a:extLst>
              <a:ext uri="{FF2B5EF4-FFF2-40B4-BE49-F238E27FC236}">
                <a16:creationId xmlns:a16="http://schemas.microsoft.com/office/drawing/2014/main" id="{5C49D72A-3C4B-4262-8294-2696D85EBDE5}"/>
              </a:ext>
            </a:extLst>
          </p:cNvPr>
          <p:cNvSpPr>
            <a:spLocks noGrp="1"/>
          </p:cNvSpPr>
          <p:nvPr>
            <p:ph type="body" sz="quarter" idx="18"/>
          </p:nvPr>
        </p:nvSpPr>
        <p:spPr/>
        <p:txBody>
          <a:bodyPr/>
          <a:lstStyle/>
          <a:p>
            <a:r>
              <a:rPr lang="en-US"/>
              <a:t>Associate Data Analyst</a:t>
            </a:r>
          </a:p>
          <a:p>
            <a:endParaRPr lang="en-US"/>
          </a:p>
        </p:txBody>
      </p:sp>
      <p:pic>
        <p:nvPicPr>
          <p:cNvPr id="9" name="Picture Placeholder 8" descr="A person wearing glasses and a yellow shirt&#10;&#10;Description automatically generated with low confidence">
            <a:extLst>
              <a:ext uri="{FF2B5EF4-FFF2-40B4-BE49-F238E27FC236}">
                <a16:creationId xmlns:a16="http://schemas.microsoft.com/office/drawing/2014/main" id="{81A240FD-CA90-2F4D-F6EA-40884A5BAF71}"/>
              </a:ext>
            </a:extLst>
          </p:cNvPr>
          <p:cNvPicPr>
            <a:picLocks noGrp="1" noChangeAspect="1"/>
          </p:cNvPicPr>
          <p:nvPr>
            <p:ph type="pic" sz="quarter" idx="22"/>
          </p:nvPr>
        </p:nvPicPr>
        <p:blipFill>
          <a:blip r:embed="rId4"/>
          <a:srcRect l="43" r="43"/>
          <a:stretch>
            <a:fillRect/>
          </a:stretch>
        </p:blipFill>
        <p:spPr/>
      </p:pic>
      <p:sp>
        <p:nvSpPr>
          <p:cNvPr id="57" name="Text Placeholder 56">
            <a:extLst>
              <a:ext uri="{FF2B5EF4-FFF2-40B4-BE49-F238E27FC236}">
                <a16:creationId xmlns:a16="http://schemas.microsoft.com/office/drawing/2014/main" id="{585FA330-AE97-4120-B0DE-AC9B924041D0}"/>
              </a:ext>
            </a:extLst>
          </p:cNvPr>
          <p:cNvSpPr>
            <a:spLocks noGrp="1"/>
          </p:cNvSpPr>
          <p:nvPr>
            <p:ph type="body" sz="quarter" idx="23"/>
          </p:nvPr>
        </p:nvSpPr>
        <p:spPr/>
        <p:txBody>
          <a:bodyPr/>
          <a:lstStyle/>
          <a:p>
            <a:r>
              <a:rPr lang="en-US"/>
              <a:t>Jay Weitz</a:t>
            </a:r>
          </a:p>
        </p:txBody>
      </p:sp>
      <p:sp>
        <p:nvSpPr>
          <p:cNvPr id="58" name="Text Placeholder 57">
            <a:extLst>
              <a:ext uri="{FF2B5EF4-FFF2-40B4-BE49-F238E27FC236}">
                <a16:creationId xmlns:a16="http://schemas.microsoft.com/office/drawing/2014/main" id="{CFB2BEEC-6EBC-48E5-93DD-6D1162696C19}"/>
              </a:ext>
            </a:extLst>
          </p:cNvPr>
          <p:cNvSpPr>
            <a:spLocks noGrp="1"/>
          </p:cNvSpPr>
          <p:nvPr>
            <p:ph type="body" sz="quarter" idx="24"/>
          </p:nvPr>
        </p:nvSpPr>
        <p:spPr/>
        <p:txBody>
          <a:bodyPr/>
          <a:lstStyle/>
          <a:p>
            <a:r>
              <a:rPr lang="en-US"/>
              <a:t>Senior Consulting</a:t>
            </a:r>
            <a:br>
              <a:rPr lang="en-US"/>
            </a:br>
            <a:r>
              <a:rPr lang="en-US"/>
              <a:t>Database Specialist</a:t>
            </a:r>
          </a:p>
          <a:p>
            <a:endParaRPr lang="en-US"/>
          </a:p>
        </p:txBody>
      </p:sp>
      <p:pic>
        <p:nvPicPr>
          <p:cNvPr id="13" name="Picture Placeholder 12" descr="A picture containing human face, clothing, person, smile&#10;&#10;Description automatically generated">
            <a:extLst>
              <a:ext uri="{FF2B5EF4-FFF2-40B4-BE49-F238E27FC236}">
                <a16:creationId xmlns:a16="http://schemas.microsoft.com/office/drawing/2014/main" id="{232AAC07-7C2A-6810-3D1D-E543F33B75FA}"/>
              </a:ext>
            </a:extLst>
          </p:cNvPr>
          <p:cNvPicPr>
            <a:picLocks noGrp="1" noChangeAspect="1"/>
          </p:cNvPicPr>
          <p:nvPr>
            <p:ph type="pic" sz="quarter" idx="25"/>
          </p:nvPr>
        </p:nvPicPr>
        <p:blipFill>
          <a:blip r:embed="rId5"/>
          <a:srcRect l="17913" r="17913"/>
          <a:stretch>
            <a:fillRect/>
          </a:stretch>
        </p:blipFill>
        <p:spPr/>
      </p:pic>
      <p:sp>
        <p:nvSpPr>
          <p:cNvPr id="60" name="Text Placeholder 59">
            <a:extLst>
              <a:ext uri="{FF2B5EF4-FFF2-40B4-BE49-F238E27FC236}">
                <a16:creationId xmlns:a16="http://schemas.microsoft.com/office/drawing/2014/main" id="{0F103989-AB21-43CD-ABF7-A0ADB2700C51}"/>
              </a:ext>
            </a:extLst>
          </p:cNvPr>
          <p:cNvSpPr>
            <a:spLocks noGrp="1"/>
          </p:cNvSpPr>
          <p:nvPr>
            <p:ph type="body" sz="quarter" idx="26"/>
          </p:nvPr>
        </p:nvSpPr>
        <p:spPr/>
        <p:txBody>
          <a:bodyPr/>
          <a:lstStyle/>
          <a:p>
            <a:r>
              <a:rPr lang="en-US"/>
              <a:t>Laura Ramsey</a:t>
            </a:r>
          </a:p>
        </p:txBody>
      </p:sp>
      <p:sp>
        <p:nvSpPr>
          <p:cNvPr id="61" name="Text Placeholder 60">
            <a:extLst>
              <a:ext uri="{FF2B5EF4-FFF2-40B4-BE49-F238E27FC236}">
                <a16:creationId xmlns:a16="http://schemas.microsoft.com/office/drawing/2014/main" id="{54707B5D-3D28-45AC-879C-6C056F65D59A}"/>
              </a:ext>
            </a:extLst>
          </p:cNvPr>
          <p:cNvSpPr>
            <a:spLocks noGrp="1"/>
          </p:cNvSpPr>
          <p:nvPr>
            <p:ph type="body" sz="quarter" idx="27"/>
          </p:nvPr>
        </p:nvSpPr>
        <p:spPr/>
        <p:txBody>
          <a:bodyPr/>
          <a:lstStyle/>
          <a:p>
            <a:r>
              <a:rPr lang="en-US"/>
              <a:t>Senior Metadata Operations Manager</a:t>
            </a:r>
          </a:p>
          <a:p>
            <a:endParaRPr lang="en-US"/>
          </a:p>
        </p:txBody>
      </p:sp>
      <p:pic>
        <p:nvPicPr>
          <p:cNvPr id="15" name="Picture Placeholder 14" descr="A person wearing glasses and a black and white dress&#10;&#10;Description automatically generated with medium confidence">
            <a:extLst>
              <a:ext uri="{FF2B5EF4-FFF2-40B4-BE49-F238E27FC236}">
                <a16:creationId xmlns:a16="http://schemas.microsoft.com/office/drawing/2014/main" id="{C88F414A-704E-5A68-1427-8D4065374C38}"/>
              </a:ext>
            </a:extLst>
          </p:cNvPr>
          <p:cNvPicPr>
            <a:picLocks noGrp="1" noChangeAspect="1"/>
          </p:cNvPicPr>
          <p:nvPr>
            <p:ph type="pic" sz="quarter" idx="31"/>
          </p:nvPr>
        </p:nvPicPr>
        <p:blipFill>
          <a:blip r:embed="rId6"/>
          <a:srcRect l="43" r="43"/>
          <a:stretch>
            <a:fillRect/>
          </a:stretch>
        </p:blipFill>
        <p:spPr/>
      </p:pic>
      <p:sp>
        <p:nvSpPr>
          <p:cNvPr id="63" name="Text Placeholder 62">
            <a:extLst>
              <a:ext uri="{FF2B5EF4-FFF2-40B4-BE49-F238E27FC236}">
                <a16:creationId xmlns:a16="http://schemas.microsoft.com/office/drawing/2014/main" id="{58EC98DE-DE9C-4932-BE3D-AF036AC6876E}"/>
              </a:ext>
            </a:extLst>
          </p:cNvPr>
          <p:cNvSpPr>
            <a:spLocks noGrp="1"/>
          </p:cNvSpPr>
          <p:nvPr>
            <p:ph type="body" sz="quarter" idx="32"/>
          </p:nvPr>
        </p:nvSpPr>
        <p:spPr/>
        <p:txBody>
          <a:bodyPr/>
          <a:lstStyle/>
          <a:p>
            <a:r>
              <a:rPr lang="en-US"/>
              <a:t>Kate James</a:t>
            </a:r>
          </a:p>
        </p:txBody>
      </p:sp>
      <p:sp>
        <p:nvSpPr>
          <p:cNvPr id="64" name="Text Placeholder 63">
            <a:extLst>
              <a:ext uri="{FF2B5EF4-FFF2-40B4-BE49-F238E27FC236}">
                <a16:creationId xmlns:a16="http://schemas.microsoft.com/office/drawing/2014/main" id="{3005BD0E-AA4E-408D-B099-182F0BC791B1}"/>
              </a:ext>
            </a:extLst>
          </p:cNvPr>
          <p:cNvSpPr>
            <a:spLocks noGrp="1"/>
          </p:cNvSpPr>
          <p:nvPr>
            <p:ph type="body" sz="quarter" idx="33"/>
          </p:nvPr>
        </p:nvSpPr>
        <p:spPr/>
        <p:txBody>
          <a:bodyPr/>
          <a:lstStyle/>
          <a:p>
            <a:r>
              <a:rPr lang="en-US"/>
              <a:t>Program Coordinator Metadata Engagement</a:t>
            </a:r>
          </a:p>
          <a:p>
            <a:endParaRPr lang="en-US"/>
          </a:p>
        </p:txBody>
      </p:sp>
      <p:sp>
        <p:nvSpPr>
          <p:cNvPr id="8" name="Title 7">
            <a:extLst>
              <a:ext uri="{FF2B5EF4-FFF2-40B4-BE49-F238E27FC236}">
                <a16:creationId xmlns:a16="http://schemas.microsoft.com/office/drawing/2014/main" id="{144CB1A5-FC45-45AC-954F-F5CC964AA8BA}"/>
              </a:ext>
            </a:extLst>
          </p:cNvPr>
          <p:cNvSpPr>
            <a:spLocks noGrp="1"/>
          </p:cNvSpPr>
          <p:nvPr>
            <p:ph type="title"/>
          </p:nvPr>
        </p:nvSpPr>
        <p:spPr/>
        <p:txBody>
          <a:bodyPr/>
          <a:lstStyle/>
          <a:p>
            <a:r>
              <a:rPr lang="en-US"/>
              <a:t>On the Call Today</a:t>
            </a:r>
          </a:p>
        </p:txBody>
      </p:sp>
      <p:sp>
        <p:nvSpPr>
          <p:cNvPr id="5" name="Date Placeholder 4">
            <a:extLst>
              <a:ext uri="{FF2B5EF4-FFF2-40B4-BE49-F238E27FC236}">
                <a16:creationId xmlns:a16="http://schemas.microsoft.com/office/drawing/2014/main" id="{70B7EF20-6DEB-4CAB-BABC-45360AB95D98}"/>
              </a:ext>
            </a:extLst>
          </p:cNvPr>
          <p:cNvSpPr>
            <a:spLocks noGrp="1"/>
          </p:cNvSpPr>
          <p:nvPr>
            <p:ph type="dt" sz="half" idx="37"/>
          </p:nvPr>
        </p:nvSpPr>
        <p:spPr/>
        <p:txBody>
          <a:bodyPr/>
          <a:lstStyle/>
          <a:p>
            <a:r>
              <a:rPr lang="en-US"/>
              <a:t>June 2023</a:t>
            </a:r>
          </a:p>
        </p:txBody>
      </p:sp>
      <p:sp>
        <p:nvSpPr>
          <p:cNvPr id="6" name="Footer Placeholder 5">
            <a:extLst>
              <a:ext uri="{FF2B5EF4-FFF2-40B4-BE49-F238E27FC236}">
                <a16:creationId xmlns:a16="http://schemas.microsoft.com/office/drawing/2014/main" id="{8408A216-FB55-46F8-B988-0EB95B70921E}"/>
              </a:ext>
            </a:extLst>
          </p:cNvPr>
          <p:cNvSpPr>
            <a:spLocks noGrp="1"/>
          </p:cNvSpPr>
          <p:nvPr>
            <p:ph type="ftr" sz="quarter" idx="38"/>
          </p:nvPr>
        </p:nvSpPr>
        <p:spPr/>
        <p:txBody>
          <a:bodyPr/>
          <a:lstStyle/>
          <a:p>
            <a:r>
              <a:rPr lang="en-US"/>
              <a:t>Virtual AskQC Office Hours: Cataloging Rare Materials Defensively</a:t>
            </a:r>
          </a:p>
        </p:txBody>
      </p:sp>
      <p:sp>
        <p:nvSpPr>
          <p:cNvPr id="7" name="Slide Number Placeholder 6">
            <a:extLst>
              <a:ext uri="{FF2B5EF4-FFF2-40B4-BE49-F238E27FC236}">
                <a16:creationId xmlns:a16="http://schemas.microsoft.com/office/drawing/2014/main" id="{3881C165-6E79-470B-9753-D23721BDC6F7}"/>
              </a:ext>
            </a:extLst>
          </p:cNvPr>
          <p:cNvSpPr>
            <a:spLocks noGrp="1"/>
          </p:cNvSpPr>
          <p:nvPr>
            <p:ph type="sldNum" sz="quarter" idx="39"/>
          </p:nvPr>
        </p:nvSpPr>
        <p:spPr/>
        <p:txBody>
          <a:bodyPr/>
          <a:lstStyle/>
          <a:p>
            <a:fld id="{42AC7B73-7B68-441A-8047-75BA31C9DB5A}" type="slidenum">
              <a:rPr lang="en-US" smtClean="0"/>
              <a:pPr/>
              <a:t>6</a:t>
            </a:fld>
            <a:endParaRPr lang="en-US"/>
          </a:p>
        </p:txBody>
      </p:sp>
    </p:spTree>
    <p:extLst>
      <p:ext uri="{BB962C8B-B14F-4D97-AF65-F5344CB8AC3E}">
        <p14:creationId xmlns:p14="http://schemas.microsoft.com/office/powerpoint/2010/main" val="2546967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3B397DF-43DB-4FD5-9289-C39AA0B7A7CE}"/>
              </a:ext>
            </a:extLst>
          </p:cNvPr>
          <p:cNvSpPr>
            <a:spLocks noGrp="1"/>
          </p:cNvSpPr>
          <p:nvPr>
            <p:ph type="title"/>
          </p:nvPr>
        </p:nvSpPr>
        <p:spPr/>
        <p:txBody>
          <a:bodyPr/>
          <a:lstStyle/>
          <a:p>
            <a:r>
              <a:rPr lang="en-US"/>
              <a:t>Cataloging Rare Materials Defensively</a:t>
            </a:r>
            <a:br>
              <a:rPr lang="en-US"/>
            </a:br>
            <a:endParaRPr lang="en-US"/>
          </a:p>
        </p:txBody>
      </p:sp>
      <p:sp>
        <p:nvSpPr>
          <p:cNvPr id="9" name="Text Placeholder 8">
            <a:extLst>
              <a:ext uri="{FF2B5EF4-FFF2-40B4-BE49-F238E27FC236}">
                <a16:creationId xmlns:a16="http://schemas.microsoft.com/office/drawing/2014/main" id="{816EBAC4-3999-4B69-BED9-A84E4DE38C5E}"/>
              </a:ext>
            </a:extLst>
          </p:cNvPr>
          <p:cNvSpPr>
            <a:spLocks noGrp="1"/>
          </p:cNvSpPr>
          <p:nvPr>
            <p:ph type="body" idx="1"/>
          </p:nvPr>
        </p:nvSpPr>
        <p:spPr>
          <a:xfrm>
            <a:off x="623888" y="3043003"/>
            <a:ext cx="4319142" cy="1395667"/>
          </a:xfrm>
        </p:spPr>
        <p:txBody>
          <a:bodyPr>
            <a:normAutofit/>
          </a:bodyPr>
          <a:lstStyle/>
          <a:p>
            <a:r>
              <a:rPr lang="en-US" b="1"/>
              <a:t>Jay Weitz			</a:t>
            </a:r>
            <a:br>
              <a:rPr lang="en-US" b="1"/>
            </a:br>
            <a:r>
              <a:rPr lang="en-US"/>
              <a:t>Senior Consulting Database Specialist    	</a:t>
            </a:r>
          </a:p>
          <a:p>
            <a:r>
              <a:rPr lang="en-US"/>
              <a:t>						</a:t>
            </a:r>
          </a:p>
        </p:txBody>
      </p:sp>
      <p:sp>
        <p:nvSpPr>
          <p:cNvPr id="2" name="Date Placeholder 1">
            <a:extLst>
              <a:ext uri="{FF2B5EF4-FFF2-40B4-BE49-F238E27FC236}">
                <a16:creationId xmlns:a16="http://schemas.microsoft.com/office/drawing/2014/main" id="{61B86C56-4AAD-4906-9836-A18DED9A1792}"/>
              </a:ext>
            </a:extLst>
          </p:cNvPr>
          <p:cNvSpPr>
            <a:spLocks noGrp="1"/>
          </p:cNvSpPr>
          <p:nvPr>
            <p:ph type="dt" sz="half" idx="10"/>
          </p:nvPr>
        </p:nvSpPr>
        <p:spPr/>
        <p:txBody>
          <a:bodyPr/>
          <a:lstStyle/>
          <a:p>
            <a:r>
              <a:rPr lang="en-US"/>
              <a:t>June 2023</a:t>
            </a:r>
          </a:p>
        </p:txBody>
      </p:sp>
      <p:sp>
        <p:nvSpPr>
          <p:cNvPr id="3" name="Footer Placeholder 2">
            <a:extLst>
              <a:ext uri="{FF2B5EF4-FFF2-40B4-BE49-F238E27FC236}">
                <a16:creationId xmlns:a16="http://schemas.microsoft.com/office/drawing/2014/main" id="{A31C15EB-D26F-4EAA-9C60-304DC482679A}"/>
              </a:ext>
            </a:extLst>
          </p:cNvPr>
          <p:cNvSpPr>
            <a:spLocks noGrp="1"/>
          </p:cNvSpPr>
          <p:nvPr>
            <p:ph type="ftr" sz="quarter" idx="11"/>
          </p:nvPr>
        </p:nvSpPr>
        <p:spPr/>
        <p:txBody>
          <a:bodyPr/>
          <a:lstStyle/>
          <a:p>
            <a:r>
              <a:rPr lang="en-US"/>
              <a:t>Virtual AskQC Office Hours: Cataloging Rare Materials Defensively</a:t>
            </a:r>
          </a:p>
        </p:txBody>
      </p:sp>
      <p:sp>
        <p:nvSpPr>
          <p:cNvPr id="4" name="Slide Number Placeholder 3">
            <a:extLst>
              <a:ext uri="{FF2B5EF4-FFF2-40B4-BE49-F238E27FC236}">
                <a16:creationId xmlns:a16="http://schemas.microsoft.com/office/drawing/2014/main" id="{99136267-FA48-4BD1-A9A0-487E1765BC83}"/>
              </a:ext>
            </a:extLst>
          </p:cNvPr>
          <p:cNvSpPr>
            <a:spLocks noGrp="1"/>
          </p:cNvSpPr>
          <p:nvPr>
            <p:ph type="sldNum" sz="quarter" idx="12"/>
          </p:nvPr>
        </p:nvSpPr>
        <p:spPr/>
        <p:txBody>
          <a:bodyPr/>
          <a:lstStyle/>
          <a:p>
            <a:fld id="{42AC7B73-7B68-441A-8047-75BA31C9DB5A}" type="slidenum">
              <a:rPr lang="en-US" smtClean="0"/>
              <a:pPr/>
              <a:t>7</a:t>
            </a:fld>
            <a:endParaRPr lang="en-US"/>
          </a:p>
        </p:txBody>
      </p:sp>
      <p:sp>
        <p:nvSpPr>
          <p:cNvPr id="6" name="Text Placeholder 8">
            <a:extLst>
              <a:ext uri="{FF2B5EF4-FFF2-40B4-BE49-F238E27FC236}">
                <a16:creationId xmlns:a16="http://schemas.microsoft.com/office/drawing/2014/main" id="{93FBCD8F-986A-A245-809D-16D2E63BB59A}"/>
              </a:ext>
            </a:extLst>
          </p:cNvPr>
          <p:cNvSpPr txBox="1">
            <a:spLocks/>
          </p:cNvSpPr>
          <p:nvPr/>
        </p:nvSpPr>
        <p:spPr>
          <a:xfrm>
            <a:off x="5610092" y="3043002"/>
            <a:ext cx="3116610" cy="1395667"/>
          </a:xfrm>
          <a:prstGeom prst="rect">
            <a:avLst/>
          </a:prstGeom>
        </p:spPr>
        <p:txBody>
          <a:bodyPr vert="horz" lIns="91440" tIns="45720" rIns="91440" bIns="45720" rtlCol="0">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b="1"/>
              <a:t>Kate James			</a:t>
            </a:r>
          </a:p>
          <a:p>
            <a:pPr>
              <a:lnSpc>
                <a:spcPct val="100000"/>
              </a:lnSpc>
              <a:spcBef>
                <a:spcPts val="0"/>
              </a:spcBef>
            </a:pPr>
            <a:r>
              <a:rPr lang="en-US"/>
              <a:t>Program Coordinator</a:t>
            </a:r>
          </a:p>
          <a:p>
            <a:pPr>
              <a:lnSpc>
                <a:spcPct val="100000"/>
              </a:lnSpc>
              <a:spcBef>
                <a:spcPts val="0"/>
              </a:spcBef>
            </a:pPr>
            <a:r>
              <a:rPr lang="en-US"/>
              <a:t>Metadata Engagement    	</a:t>
            </a:r>
          </a:p>
          <a:p>
            <a:r>
              <a:rPr lang="en-US"/>
              <a:t>						</a:t>
            </a:r>
          </a:p>
        </p:txBody>
      </p:sp>
    </p:spTree>
    <p:extLst>
      <p:ext uri="{BB962C8B-B14F-4D97-AF65-F5344CB8AC3E}">
        <p14:creationId xmlns:p14="http://schemas.microsoft.com/office/powerpoint/2010/main" val="1116869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4BCE52-EACC-C6E3-056A-8FEDF4794A19}"/>
              </a:ext>
            </a:extLst>
          </p:cNvPr>
          <p:cNvSpPr>
            <a:spLocks noGrp="1"/>
          </p:cNvSpPr>
          <p:nvPr>
            <p:ph type="body" sz="quarter" idx="13"/>
          </p:nvPr>
        </p:nvSpPr>
        <p:spPr/>
        <p:txBody>
          <a:bodyPr/>
          <a:lstStyle/>
          <a:p>
            <a:r>
              <a:rPr lang="en-US"/>
              <a:t>Today We Will Cover:</a:t>
            </a:r>
          </a:p>
        </p:txBody>
      </p:sp>
      <p:sp>
        <p:nvSpPr>
          <p:cNvPr id="3" name="Text Placeholder 2">
            <a:extLst>
              <a:ext uri="{FF2B5EF4-FFF2-40B4-BE49-F238E27FC236}">
                <a16:creationId xmlns:a16="http://schemas.microsoft.com/office/drawing/2014/main" id="{E802B48A-783B-8071-DADC-42B41CE50F69}"/>
              </a:ext>
            </a:extLst>
          </p:cNvPr>
          <p:cNvSpPr>
            <a:spLocks noGrp="1"/>
          </p:cNvSpPr>
          <p:nvPr>
            <p:ph type="body" sz="quarter" idx="12"/>
          </p:nvPr>
        </p:nvSpPr>
        <p:spPr/>
        <p:txBody>
          <a:bodyPr>
            <a:normAutofit fontScale="92500" lnSpcReduction="10000"/>
          </a:bodyPr>
          <a:lstStyle/>
          <a:p>
            <a:r>
              <a:rPr lang="en-US"/>
              <a:t>Introduction</a:t>
            </a:r>
          </a:p>
          <a:p>
            <a:pPr lvl="1"/>
            <a:r>
              <a:rPr lang="en-US"/>
              <a:t>“Cataloging Defensively” Information</a:t>
            </a:r>
          </a:p>
          <a:p>
            <a:pPr lvl="1"/>
            <a:r>
              <a:rPr lang="en-US"/>
              <a:t>DDR</a:t>
            </a:r>
          </a:p>
          <a:p>
            <a:pPr lvl="1"/>
            <a:r>
              <a:rPr lang="en-US"/>
              <a:t>Scope of Rare Materials</a:t>
            </a:r>
          </a:p>
          <a:p>
            <a:r>
              <a:rPr lang="en-US"/>
              <a:t>Transcription</a:t>
            </a:r>
          </a:p>
          <a:p>
            <a:r>
              <a:rPr lang="en-US"/>
              <a:t>Differentiating Editions and Impressions</a:t>
            </a:r>
          </a:p>
          <a:p>
            <a:r>
              <a:rPr lang="en-US"/>
              <a:t>Notes</a:t>
            </a:r>
          </a:p>
          <a:p>
            <a:r>
              <a:rPr lang="en-US"/>
              <a:t>Elements for Rare Materials</a:t>
            </a:r>
          </a:p>
          <a:p>
            <a:r>
              <a:rPr lang="en-US"/>
              <a:t>Conclusion</a:t>
            </a:r>
          </a:p>
          <a:p>
            <a:pPr marL="457200" lvl="1" indent="0">
              <a:buNone/>
            </a:pPr>
            <a:endParaRPr lang="en-US"/>
          </a:p>
        </p:txBody>
      </p:sp>
      <p:sp>
        <p:nvSpPr>
          <p:cNvPr id="4" name="Footer Placeholder 3">
            <a:extLst>
              <a:ext uri="{FF2B5EF4-FFF2-40B4-BE49-F238E27FC236}">
                <a16:creationId xmlns:a16="http://schemas.microsoft.com/office/drawing/2014/main" id="{FF0B02C5-0D5F-EDB8-3844-16E097149E7D}"/>
              </a:ext>
            </a:extLst>
          </p:cNvPr>
          <p:cNvSpPr>
            <a:spLocks noGrp="1"/>
          </p:cNvSpPr>
          <p:nvPr>
            <p:ph type="ftr" sz="quarter" idx="3"/>
          </p:nvPr>
        </p:nvSpPr>
        <p:spPr/>
        <p:txBody>
          <a:bodyPr/>
          <a:lstStyle/>
          <a:p>
            <a:r>
              <a:rPr lang="en-US"/>
              <a:t>Virtual </a:t>
            </a:r>
            <a:r>
              <a:rPr lang="en-US" err="1"/>
              <a:t>AskQC</a:t>
            </a:r>
            <a:r>
              <a:rPr lang="en-US"/>
              <a:t> Office Hours: Cataloging Rare Materials Defensively</a:t>
            </a:r>
          </a:p>
        </p:txBody>
      </p:sp>
      <p:sp>
        <p:nvSpPr>
          <p:cNvPr id="5" name="Date Placeholder 4">
            <a:extLst>
              <a:ext uri="{FF2B5EF4-FFF2-40B4-BE49-F238E27FC236}">
                <a16:creationId xmlns:a16="http://schemas.microsoft.com/office/drawing/2014/main" id="{CFE43C35-2A57-AFE8-EF34-1AD11A4FA48B}"/>
              </a:ext>
            </a:extLst>
          </p:cNvPr>
          <p:cNvSpPr>
            <a:spLocks noGrp="1"/>
          </p:cNvSpPr>
          <p:nvPr>
            <p:ph type="dt" sz="half" idx="14"/>
          </p:nvPr>
        </p:nvSpPr>
        <p:spPr/>
        <p:txBody>
          <a:bodyPr/>
          <a:lstStyle/>
          <a:p>
            <a:r>
              <a:rPr lang="en-US"/>
              <a:t>June 2023</a:t>
            </a:r>
          </a:p>
        </p:txBody>
      </p:sp>
      <p:sp>
        <p:nvSpPr>
          <p:cNvPr id="6" name="Slide Number Placeholder 5">
            <a:extLst>
              <a:ext uri="{FF2B5EF4-FFF2-40B4-BE49-F238E27FC236}">
                <a16:creationId xmlns:a16="http://schemas.microsoft.com/office/drawing/2014/main" id="{80622A5C-FAAE-1393-3D2C-07B8EBC1CD23}"/>
              </a:ext>
            </a:extLst>
          </p:cNvPr>
          <p:cNvSpPr>
            <a:spLocks noGrp="1"/>
          </p:cNvSpPr>
          <p:nvPr>
            <p:ph type="sldNum" sz="quarter" idx="15"/>
          </p:nvPr>
        </p:nvSpPr>
        <p:spPr/>
        <p:txBody>
          <a:bodyPr/>
          <a:lstStyle/>
          <a:p>
            <a:fld id="{42AC7B73-7B68-441A-8047-75BA31C9DB5A}" type="slidenum">
              <a:rPr lang="en-US" smtClean="0"/>
              <a:pPr/>
              <a:t>8</a:t>
            </a:fld>
            <a:endParaRPr lang="en-US"/>
          </a:p>
        </p:txBody>
      </p:sp>
    </p:spTree>
    <p:extLst>
      <p:ext uri="{BB962C8B-B14F-4D97-AF65-F5344CB8AC3E}">
        <p14:creationId xmlns:p14="http://schemas.microsoft.com/office/powerpoint/2010/main" val="227333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2D1A0-9146-0FCB-D56C-4637F17B93D1}"/>
              </a:ext>
            </a:extLst>
          </p:cNvPr>
          <p:cNvSpPr>
            <a:spLocks noGrp="1"/>
          </p:cNvSpPr>
          <p:nvPr>
            <p:ph type="body" sz="quarter" idx="10"/>
          </p:nvPr>
        </p:nvSpPr>
        <p:spPr/>
        <p:txBody>
          <a:bodyPr/>
          <a:lstStyle/>
          <a:p>
            <a:r>
              <a:rPr lang="en-US"/>
              <a:t>Introduction</a:t>
            </a:r>
          </a:p>
        </p:txBody>
      </p:sp>
      <p:sp>
        <p:nvSpPr>
          <p:cNvPr id="3" name="Text Placeholder 2">
            <a:extLst>
              <a:ext uri="{FF2B5EF4-FFF2-40B4-BE49-F238E27FC236}">
                <a16:creationId xmlns:a16="http://schemas.microsoft.com/office/drawing/2014/main" id="{5CCDCD5F-E611-2141-CE62-EB5DE82FA2DF}"/>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E42A8295-61C8-5A7B-C475-EBE6CF2D0940}"/>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4F997A3B-2E54-7D5D-39F6-8ACBC2D6C02E}"/>
              </a:ext>
            </a:extLst>
          </p:cNvPr>
          <p:cNvSpPr>
            <a:spLocks noGrp="1"/>
          </p:cNvSpPr>
          <p:nvPr>
            <p:ph type="ftr" sz="quarter" idx="3"/>
          </p:nvPr>
        </p:nvSpPr>
        <p:spPr/>
        <p:txBody>
          <a:bodyPr/>
          <a:lstStyle/>
          <a:p>
            <a:r>
              <a:rPr lang="en-US"/>
              <a:t>Virtual AskQC Office Hours: Cataloging Rare Materials Defensively</a:t>
            </a:r>
          </a:p>
        </p:txBody>
      </p:sp>
      <p:sp>
        <p:nvSpPr>
          <p:cNvPr id="6" name="Date Placeholder 5">
            <a:extLst>
              <a:ext uri="{FF2B5EF4-FFF2-40B4-BE49-F238E27FC236}">
                <a16:creationId xmlns:a16="http://schemas.microsoft.com/office/drawing/2014/main" id="{36094F8B-6BE2-CFB6-AD0D-68C266A6C401}"/>
              </a:ext>
            </a:extLst>
          </p:cNvPr>
          <p:cNvSpPr>
            <a:spLocks noGrp="1"/>
          </p:cNvSpPr>
          <p:nvPr>
            <p:ph type="dt" sz="half" idx="13"/>
          </p:nvPr>
        </p:nvSpPr>
        <p:spPr/>
        <p:txBody>
          <a:bodyPr/>
          <a:lstStyle/>
          <a:p>
            <a:r>
              <a:rPr lang="en-US"/>
              <a:t>June 2023</a:t>
            </a:r>
          </a:p>
        </p:txBody>
      </p:sp>
      <p:sp>
        <p:nvSpPr>
          <p:cNvPr id="7" name="Slide Number Placeholder 6">
            <a:extLst>
              <a:ext uri="{FF2B5EF4-FFF2-40B4-BE49-F238E27FC236}">
                <a16:creationId xmlns:a16="http://schemas.microsoft.com/office/drawing/2014/main" id="{336A7E6D-9D27-2A0A-71A5-ED77F476CD13}"/>
              </a:ext>
            </a:extLst>
          </p:cNvPr>
          <p:cNvSpPr>
            <a:spLocks noGrp="1"/>
          </p:cNvSpPr>
          <p:nvPr>
            <p:ph type="sldNum" sz="quarter" idx="14"/>
          </p:nvPr>
        </p:nvSpPr>
        <p:spPr/>
        <p:txBody>
          <a:bodyPr/>
          <a:lstStyle/>
          <a:p>
            <a:fld id="{42AC7B73-7B68-441A-8047-75BA31C9DB5A}" type="slidenum">
              <a:rPr lang="en-US" smtClean="0"/>
              <a:pPr/>
              <a:t>9</a:t>
            </a:fld>
            <a:endParaRPr lang="en-US"/>
          </a:p>
        </p:txBody>
      </p:sp>
    </p:spTree>
    <p:extLst>
      <p:ext uri="{BB962C8B-B14F-4D97-AF65-F5344CB8AC3E}">
        <p14:creationId xmlns:p14="http://schemas.microsoft.com/office/powerpoint/2010/main" val="4136758371"/>
      </p:ext>
    </p:extLst>
  </p:cSld>
  <p:clrMapOvr>
    <a:masterClrMapping/>
  </p:clrMapOvr>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CLC Non-Confidenti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CLC Non-Confidenti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F36AA870CEAD4D8FD9BD70904751DD" ma:contentTypeVersion="16" ma:contentTypeDescription="Create a new document." ma:contentTypeScope="" ma:versionID="095063048b284020abe09b761c8b3bf6">
  <xsd:schema xmlns:xsd="http://www.w3.org/2001/XMLSchema" xmlns:xs="http://www.w3.org/2001/XMLSchema" xmlns:p="http://schemas.microsoft.com/office/2006/metadata/properties" xmlns:ns2="3ec3f186-3e64-4dfa-9b0e-1e7879b85bc7" xmlns:ns3="8297c36b-380c-491e-b6bb-4e3b629df058" targetNamespace="http://schemas.microsoft.com/office/2006/metadata/properties" ma:root="true" ma:fieldsID="9f72805530b911ffb78a574c886a0c87" ns2:_="" ns3:_="">
    <xsd:import namespace="3ec3f186-3e64-4dfa-9b0e-1e7879b85bc7"/>
    <xsd:import namespace="8297c36b-380c-491e-b6bb-4e3b629df058"/>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OCR"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c3f186-3e64-4dfa-9b0e-1e7879b85b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1e867eb-0ccf-46b3-a8be-678a344b5681"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7c36b-380c-491e-b6bb-4e3b629df05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4ea15f0-498d-43c6-ac32-8d24c278b347}" ma:internalName="TaxCatchAll" ma:showField="CatchAllData" ma:web="8297c36b-380c-491e-b6bb-4e3b629df0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297c36b-380c-491e-b6bb-4e3b629df058" xsi:nil="true"/>
    <lcf76f155ced4ddcb4097134ff3c332f xmlns="3ec3f186-3e64-4dfa-9b0e-1e7879b85bc7">
      <Terms xmlns="http://schemas.microsoft.com/office/infopath/2007/PartnerControls"/>
    </lcf76f155ced4ddcb4097134ff3c332f>
    <SharedWithUsers xmlns="8297c36b-380c-491e-b6bb-4e3b629df058">
      <UserInfo>
        <DisplayName>Weitz,Jay</DisplayName>
        <AccountId>16</AccountId>
        <AccountType/>
      </UserInfo>
    </SharedWithUsers>
  </documentManagement>
</p:properties>
</file>

<file path=customXml/itemProps1.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2.xml><?xml version="1.0" encoding="utf-8"?>
<ds:datastoreItem xmlns:ds="http://schemas.openxmlformats.org/officeDocument/2006/customXml" ds:itemID="{8303A51F-6D1D-43E3-878B-914D6A046B02}">
  <ds:schemaRefs>
    <ds:schemaRef ds:uri="3ec3f186-3e64-4dfa-9b0e-1e7879b85bc7"/>
    <ds:schemaRef ds:uri="8297c36b-380c-491e-b6bb-4e3b629df0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7E988F0-95B4-4FCA-A550-26E1636850FD}">
  <ds:schemaRefs>
    <ds:schemaRef ds:uri="3ec3f186-3e64-4dfa-9b0e-1e7879b85bc7"/>
    <ds:schemaRef ds:uri="8297c36b-380c-491e-b6bb-4e3b629df0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8307</Words>
  <Application>Microsoft Office PowerPoint</Application>
  <PresentationFormat>On-screen Show (16:9)</PresentationFormat>
  <Paragraphs>819</Paragraphs>
  <Slides>48</Slides>
  <Notes>40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48</vt:i4>
      </vt:variant>
    </vt:vector>
  </HeadingPairs>
  <TitlesOfParts>
    <vt:vector size="58" baseType="lpstr">
      <vt:lpstr>-apple-system</vt:lpstr>
      <vt:lpstr>Arial</vt:lpstr>
      <vt:lpstr>Arial Unicode MS</vt:lpstr>
      <vt:lpstr>Calibri</vt:lpstr>
      <vt:lpstr>Helvetica Neue</vt:lpstr>
      <vt:lpstr>Segoe UI</vt:lpstr>
      <vt:lpstr>Times New Roman</vt:lpstr>
      <vt:lpstr>Nonconfidential</vt:lpstr>
      <vt:lpstr>OCLC Non-Confidential</vt:lpstr>
      <vt:lpstr>OCLC Non-Confidential</vt:lpstr>
      <vt:lpstr>Virtual AskQC Office Hours</vt:lpstr>
      <vt:lpstr>Housekeeping</vt:lpstr>
      <vt:lpstr>Housekeeping</vt:lpstr>
      <vt:lpstr>Housekeeping</vt:lpstr>
      <vt:lpstr>Housekeeping</vt:lpstr>
      <vt:lpstr>On the Call Today</vt:lpstr>
      <vt:lpstr>Cataloging Rare Materials Defensively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 the Call Today</vt:lpstr>
      <vt:lpstr>Thank You!</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jamesk@oclc.org;weitzj@oclc.org</dc:creator>
  <cp:keywords>Rare Materials; Cataloging Defensively; DDR</cp:keywords>
  <cp:lastModifiedBy>Moreno,Hayley</cp:lastModifiedBy>
  <cp:revision>2</cp:revision>
  <cp:lastPrinted>2023-06-06T13:17:43Z</cp:lastPrinted>
  <dcterms:created xsi:type="dcterms:W3CDTF">2015-04-17T19:58:50Z</dcterms:created>
  <dcterms:modified xsi:type="dcterms:W3CDTF">2023-06-16T14:41:13Z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0x0101005FF36AA870CEAD4D8FD9BD70904751DD</vt:lpwstr>
  </property>
  <property fmtid="{D5CDD505-2E9C-101B-9397-08002B2CF9AE}" pid="3" name="MediaServiceImageTags">
    <vt:lpwstr/>
  </property>
</Properties>
</file>